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3"/>
  </p:notesMasterIdLst>
  <p:sldIdLst>
    <p:sldId id="256" r:id="rId3"/>
    <p:sldId id="259" r:id="rId4"/>
    <p:sldId id="260" r:id="rId5"/>
    <p:sldId id="287" r:id="rId6"/>
    <p:sldId id="532" r:id="rId7"/>
    <p:sldId id="257" r:id="rId8"/>
    <p:sldId id="258" r:id="rId9"/>
    <p:sldId id="585" r:id="rId10"/>
    <p:sldId id="588" r:id="rId11"/>
    <p:sldId id="589" r:id="rId12"/>
    <p:sldId id="293" r:id="rId13"/>
    <p:sldId id="299" r:id="rId14"/>
    <p:sldId id="590" r:id="rId15"/>
    <p:sldId id="591" r:id="rId16"/>
    <p:sldId id="592" r:id="rId17"/>
    <p:sldId id="593" r:id="rId18"/>
    <p:sldId id="594" r:id="rId19"/>
    <p:sldId id="595" r:id="rId20"/>
    <p:sldId id="596" r:id="rId21"/>
    <p:sldId id="597" r:id="rId22"/>
    <p:sldId id="598" r:id="rId23"/>
    <p:sldId id="600" r:id="rId24"/>
    <p:sldId id="601" r:id="rId25"/>
    <p:sldId id="614" r:id="rId26"/>
    <p:sldId id="615" r:id="rId27"/>
    <p:sldId id="599" r:id="rId28"/>
    <p:sldId id="537" r:id="rId29"/>
    <p:sldId id="545" r:id="rId30"/>
    <p:sldId id="538" r:id="rId31"/>
    <p:sldId id="540" r:id="rId32"/>
    <p:sldId id="271" r:id="rId33"/>
    <p:sldId id="307" r:id="rId34"/>
    <p:sldId id="308" r:id="rId35"/>
    <p:sldId id="616" r:id="rId36"/>
    <p:sldId id="620" r:id="rId37"/>
    <p:sldId id="621" r:id="rId38"/>
    <p:sldId id="622" r:id="rId39"/>
    <p:sldId id="602" r:id="rId40"/>
    <p:sldId id="603" r:id="rId41"/>
    <p:sldId id="604" r:id="rId42"/>
    <p:sldId id="605" r:id="rId43"/>
    <p:sldId id="606" r:id="rId44"/>
    <p:sldId id="607" r:id="rId45"/>
    <p:sldId id="608" r:id="rId46"/>
    <p:sldId id="609" r:id="rId47"/>
    <p:sldId id="610" r:id="rId48"/>
    <p:sldId id="611" r:id="rId49"/>
    <p:sldId id="612" r:id="rId50"/>
    <p:sldId id="613" r:id="rId51"/>
    <p:sldId id="584" r:id="rId52"/>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4555"/>
    <a:srgbClr val="686868"/>
    <a:srgbClr val="94BB46"/>
    <a:srgbClr val="929292"/>
    <a:srgbClr val="7B649C"/>
    <a:srgbClr val="C76B6C"/>
    <a:srgbClr val="333333"/>
    <a:srgbClr val="70B32F"/>
    <a:srgbClr val="970045"/>
    <a:srgbClr val="2F6D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04" autoAdjust="0"/>
    <p:restoredTop sz="94660"/>
  </p:normalViewPr>
  <p:slideViewPr>
    <p:cSldViewPr snapToGrid="0">
      <p:cViewPr>
        <p:scale>
          <a:sx n="89" d="100"/>
          <a:sy n="89" d="100"/>
        </p:scale>
        <p:origin x="264" y="6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12279D-90BC-1D44-9E23-A39480A4BC1D}" type="datetimeFigureOut">
              <a:rPr lang="es-CO" smtClean="0"/>
              <a:t>24/08/23</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D485E7-3935-2740-B398-2EB7FD5B1F6A}" type="slidenum">
              <a:rPr lang="es-CO" smtClean="0"/>
              <a:t>‹Nº›</a:t>
            </a:fld>
            <a:endParaRPr lang="es-CO"/>
          </a:p>
        </p:txBody>
      </p:sp>
    </p:spTree>
    <p:extLst>
      <p:ext uri="{BB962C8B-B14F-4D97-AF65-F5344CB8AC3E}">
        <p14:creationId xmlns:p14="http://schemas.microsoft.com/office/powerpoint/2010/main" val="1093058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b="0" i="0" dirty="0" err="1">
                <a:solidFill>
                  <a:srgbClr val="212121"/>
                </a:solidFill>
                <a:effectLst/>
                <a:latin typeface="system-ui"/>
              </a:rPr>
              <a:t>Metabolic</a:t>
            </a:r>
            <a:r>
              <a:rPr lang="es-CO" b="0" i="0" dirty="0">
                <a:solidFill>
                  <a:srgbClr val="212121"/>
                </a:solidFill>
                <a:effectLst/>
                <a:latin typeface="system-ui"/>
              </a:rPr>
              <a:t> tumor </a:t>
            </a:r>
            <a:r>
              <a:rPr lang="es-CO" b="0" i="0" dirty="0" err="1">
                <a:solidFill>
                  <a:srgbClr val="212121"/>
                </a:solidFill>
                <a:effectLst/>
                <a:latin typeface="system-ui"/>
              </a:rPr>
              <a:t>volume</a:t>
            </a:r>
            <a:r>
              <a:rPr lang="es-CO" b="0" i="0" dirty="0">
                <a:solidFill>
                  <a:srgbClr val="212121"/>
                </a:solidFill>
                <a:effectLst/>
                <a:latin typeface="system-ui"/>
              </a:rPr>
              <a:t> (MTV)</a:t>
            </a:r>
            <a:endParaRPr lang="es-CO" dirty="0"/>
          </a:p>
        </p:txBody>
      </p:sp>
      <p:sp>
        <p:nvSpPr>
          <p:cNvPr id="4" name="Marcador de número de diapositiva 3"/>
          <p:cNvSpPr>
            <a:spLocks noGrp="1"/>
          </p:cNvSpPr>
          <p:nvPr>
            <p:ph type="sldNum" sz="quarter" idx="5"/>
          </p:nvPr>
        </p:nvSpPr>
        <p:spPr/>
        <p:txBody>
          <a:bodyPr/>
          <a:lstStyle/>
          <a:p>
            <a:fld id="{26400FD9-AAD7-F646-8C9C-B741EB39F01B}" type="slidenum">
              <a:rPr lang="es-CO" smtClean="0"/>
              <a:t>11</a:t>
            </a:fld>
            <a:endParaRPr lang="es-CO"/>
          </a:p>
        </p:txBody>
      </p:sp>
    </p:spTree>
    <p:extLst>
      <p:ext uri="{BB962C8B-B14F-4D97-AF65-F5344CB8AC3E}">
        <p14:creationId xmlns:p14="http://schemas.microsoft.com/office/powerpoint/2010/main" val="1441477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b="0" i="0" dirty="0" err="1">
                <a:solidFill>
                  <a:srgbClr val="212121"/>
                </a:solidFill>
                <a:effectLst/>
                <a:latin typeface="system-ui"/>
              </a:rPr>
              <a:t>Metabolic</a:t>
            </a:r>
            <a:r>
              <a:rPr lang="es-CO" b="0" i="0" dirty="0">
                <a:solidFill>
                  <a:srgbClr val="212121"/>
                </a:solidFill>
                <a:effectLst/>
                <a:latin typeface="system-ui"/>
              </a:rPr>
              <a:t> tumor </a:t>
            </a:r>
            <a:r>
              <a:rPr lang="es-CO" b="0" i="0" dirty="0" err="1">
                <a:solidFill>
                  <a:srgbClr val="212121"/>
                </a:solidFill>
                <a:effectLst/>
                <a:latin typeface="system-ui"/>
              </a:rPr>
              <a:t>volume</a:t>
            </a:r>
            <a:r>
              <a:rPr lang="es-CO" b="0" i="0" dirty="0">
                <a:solidFill>
                  <a:srgbClr val="212121"/>
                </a:solidFill>
                <a:effectLst/>
                <a:latin typeface="system-ui"/>
              </a:rPr>
              <a:t> (MTV)</a:t>
            </a:r>
            <a:endParaRPr lang="es-CO" dirty="0"/>
          </a:p>
        </p:txBody>
      </p:sp>
      <p:sp>
        <p:nvSpPr>
          <p:cNvPr id="4" name="Marcador de número de diapositiva 3"/>
          <p:cNvSpPr>
            <a:spLocks noGrp="1"/>
          </p:cNvSpPr>
          <p:nvPr>
            <p:ph type="sldNum" sz="quarter" idx="5"/>
          </p:nvPr>
        </p:nvSpPr>
        <p:spPr/>
        <p:txBody>
          <a:bodyPr/>
          <a:lstStyle/>
          <a:p>
            <a:fld id="{26400FD9-AAD7-F646-8C9C-B741EB39F01B}" type="slidenum">
              <a:rPr lang="es-CO" smtClean="0"/>
              <a:t>12</a:t>
            </a:fld>
            <a:endParaRPr lang="es-CO"/>
          </a:p>
        </p:txBody>
      </p:sp>
    </p:spTree>
    <p:extLst>
      <p:ext uri="{BB962C8B-B14F-4D97-AF65-F5344CB8AC3E}">
        <p14:creationId xmlns:p14="http://schemas.microsoft.com/office/powerpoint/2010/main" val="6268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i="1" dirty="0"/>
              <a:t>BICR, blinded independent central review; BV, brentuximab vedotin; CHOP, cyclophosphamide/doxorubicin/vincristine/prednisone; CHP, cyclophosphamide/doxorubicin/prednisone; ITT, intent to treat; NE, not evaluable.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26165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i="1" dirty="0"/>
              <a:t>AITL, angioimmunoblastic T-cell lymphoma; BV, brentuximab </a:t>
            </a:r>
            <a:r>
              <a:rPr lang="en-US" altLang="en-US" sz="1200" i="1" dirty="0" err="1"/>
              <a:t>vedotin</a:t>
            </a:r>
            <a:r>
              <a:rPr lang="en-US" altLang="en-US" sz="1200" i="1" dirty="0"/>
              <a:t>; CHOP, cyclophosphamide/doxorubicin/vincristine/prednisone; CHP, cyclophosphamide/doxorubicin/prednisone; ECOG, Eastern Cooperative Oncology Group; IPI, International Prognostic Index; PTCL-NOS, peripheral T-cell lymphoma not otherwise specified; </a:t>
            </a:r>
            <a:r>
              <a:rPr lang="en-US" altLang="en-US" sz="1200" i="1" dirty="0" err="1"/>
              <a:t>sALCL</a:t>
            </a:r>
            <a:r>
              <a:rPr lang="en-US" altLang="en-US" sz="1200" i="1" dirty="0"/>
              <a:t>, systemic anaplastic large-cell lymphoma.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87526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i="1" dirty="0"/>
              <a:t>BV, brentuximab vedotin; CHOP, cyclophosphamide/doxorubicin/vincristine/prednisone; CHP, cyclophosphamide/doxorubicin/prednisone; ITT, intent to treat; NR, not reached.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2576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i="1" dirty="0"/>
              <a:t>AITL, angioimmunoblastic T-cell lymphoma</a:t>
            </a:r>
            <a:r>
              <a:rPr lang="en-US" i="1" dirty="0"/>
              <a:t>; </a:t>
            </a:r>
            <a:r>
              <a:rPr lang="en-US" altLang="en-US" sz="1200" i="1" dirty="0"/>
              <a:t>BV, brentuximab vedotin; CHOP, cyclophosphamide/doxorubicin/vincristine/prednisone; CHP, cyclophosphamide/doxorubicin/prednisone; ECOG, Eastern Cooperative Oncology Group; IPI, International Prognostic Index; </a:t>
            </a:r>
            <a:r>
              <a:rPr lang="en-US" i="1" dirty="0"/>
              <a:t>PTCL-NOS, </a:t>
            </a:r>
            <a:r>
              <a:rPr lang="en-US" sz="1200" i="1" dirty="0"/>
              <a:t>p</a:t>
            </a:r>
            <a:r>
              <a:rPr lang="en-US" altLang="en-US" sz="1200" i="1" dirty="0"/>
              <a:t>eripheral T-cell lymphoma not otherwise specified; sALCL, systemic anaplastic large-cell lymphoma.</a:t>
            </a:r>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11786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38013E-CBC3-4AA9-A04C-E873129F046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1115CBC3-724C-4744-9F10-E382FCA11E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16C46AA1-7917-407C-990D-22194E57F98E}"/>
              </a:ext>
            </a:extLst>
          </p:cNvPr>
          <p:cNvSpPr>
            <a:spLocks noGrp="1"/>
          </p:cNvSpPr>
          <p:nvPr>
            <p:ph type="dt" sz="half" idx="10"/>
          </p:nvPr>
        </p:nvSpPr>
        <p:spPr/>
        <p:txBody>
          <a:bodyPr/>
          <a:lstStyle/>
          <a:p>
            <a:fld id="{761109B4-FF66-4CA5-ABF0-09C361C9F190}" type="datetimeFigureOut">
              <a:rPr lang="es-PE" smtClean="0"/>
              <a:t>24/08/23</a:t>
            </a:fld>
            <a:endParaRPr lang="es-PE"/>
          </a:p>
        </p:txBody>
      </p:sp>
      <p:sp>
        <p:nvSpPr>
          <p:cNvPr id="5" name="Marcador de pie de página 4">
            <a:extLst>
              <a:ext uri="{FF2B5EF4-FFF2-40B4-BE49-F238E27FC236}">
                <a16:creationId xmlns:a16="http://schemas.microsoft.com/office/drawing/2014/main" id="{6D30D586-30F5-46F2-99AC-ED9AA0AD8154}"/>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CEF57FED-5880-4762-B742-4E3300E06FB1}"/>
              </a:ext>
            </a:extLst>
          </p:cNvPr>
          <p:cNvSpPr>
            <a:spLocks noGrp="1"/>
          </p:cNvSpPr>
          <p:nvPr>
            <p:ph type="sldNum" sz="quarter" idx="12"/>
          </p:nvPr>
        </p:nvSpPr>
        <p:spPr/>
        <p:txBody>
          <a:bodyPr/>
          <a:lstStyle/>
          <a:p>
            <a:fld id="{B52F5DA0-BCC5-457A-B351-D7419E4A588E}" type="slidenum">
              <a:rPr lang="es-PE" smtClean="0"/>
              <a:t>‹Nº›</a:t>
            </a:fld>
            <a:endParaRPr lang="es-PE"/>
          </a:p>
        </p:txBody>
      </p:sp>
    </p:spTree>
    <p:extLst>
      <p:ext uri="{BB962C8B-B14F-4D97-AF65-F5344CB8AC3E}">
        <p14:creationId xmlns:p14="http://schemas.microsoft.com/office/powerpoint/2010/main" val="1534876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ADA6E3-9639-4FD6-879E-41302A77B7AD}"/>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9F1A7E13-22DF-464C-A42B-D9414BD93E4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72F0C4A9-84CF-4E7F-9FF6-A5BE3F88C9D1}"/>
              </a:ext>
            </a:extLst>
          </p:cNvPr>
          <p:cNvSpPr>
            <a:spLocks noGrp="1"/>
          </p:cNvSpPr>
          <p:nvPr>
            <p:ph type="dt" sz="half" idx="10"/>
          </p:nvPr>
        </p:nvSpPr>
        <p:spPr/>
        <p:txBody>
          <a:bodyPr/>
          <a:lstStyle/>
          <a:p>
            <a:fld id="{761109B4-FF66-4CA5-ABF0-09C361C9F190}" type="datetimeFigureOut">
              <a:rPr lang="es-PE" smtClean="0"/>
              <a:t>24/08/23</a:t>
            </a:fld>
            <a:endParaRPr lang="es-PE"/>
          </a:p>
        </p:txBody>
      </p:sp>
      <p:sp>
        <p:nvSpPr>
          <p:cNvPr id="5" name="Marcador de pie de página 4">
            <a:extLst>
              <a:ext uri="{FF2B5EF4-FFF2-40B4-BE49-F238E27FC236}">
                <a16:creationId xmlns:a16="http://schemas.microsoft.com/office/drawing/2014/main" id="{0E637AE8-B0B5-40F1-8AF0-D4C7100E35D1}"/>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4D7D7C4B-1BF9-46DA-9CCE-948E25571581}"/>
              </a:ext>
            </a:extLst>
          </p:cNvPr>
          <p:cNvSpPr>
            <a:spLocks noGrp="1"/>
          </p:cNvSpPr>
          <p:nvPr>
            <p:ph type="sldNum" sz="quarter" idx="12"/>
          </p:nvPr>
        </p:nvSpPr>
        <p:spPr/>
        <p:txBody>
          <a:bodyPr/>
          <a:lstStyle/>
          <a:p>
            <a:fld id="{B52F5DA0-BCC5-457A-B351-D7419E4A588E}" type="slidenum">
              <a:rPr lang="es-PE" smtClean="0"/>
              <a:t>‹Nº›</a:t>
            </a:fld>
            <a:endParaRPr lang="es-PE"/>
          </a:p>
        </p:txBody>
      </p:sp>
    </p:spTree>
    <p:extLst>
      <p:ext uri="{BB962C8B-B14F-4D97-AF65-F5344CB8AC3E}">
        <p14:creationId xmlns:p14="http://schemas.microsoft.com/office/powerpoint/2010/main" val="4092856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9FF8C85-5899-40C5-AD79-8365BDE168D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24884122-4E14-4281-8D1B-D087A9A3904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02443C6D-A3EC-4030-ACD2-9C4AE65E1BE2}"/>
              </a:ext>
            </a:extLst>
          </p:cNvPr>
          <p:cNvSpPr>
            <a:spLocks noGrp="1"/>
          </p:cNvSpPr>
          <p:nvPr>
            <p:ph type="dt" sz="half" idx="10"/>
          </p:nvPr>
        </p:nvSpPr>
        <p:spPr/>
        <p:txBody>
          <a:bodyPr/>
          <a:lstStyle/>
          <a:p>
            <a:fld id="{761109B4-FF66-4CA5-ABF0-09C361C9F190}" type="datetimeFigureOut">
              <a:rPr lang="es-PE" smtClean="0"/>
              <a:t>24/08/23</a:t>
            </a:fld>
            <a:endParaRPr lang="es-PE"/>
          </a:p>
        </p:txBody>
      </p:sp>
      <p:sp>
        <p:nvSpPr>
          <p:cNvPr id="5" name="Marcador de pie de página 4">
            <a:extLst>
              <a:ext uri="{FF2B5EF4-FFF2-40B4-BE49-F238E27FC236}">
                <a16:creationId xmlns:a16="http://schemas.microsoft.com/office/drawing/2014/main" id="{004FDF36-C634-4F95-88B1-3BC51E6F38B0}"/>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B2947B5D-38A7-4529-9521-A954F5AD9CBE}"/>
              </a:ext>
            </a:extLst>
          </p:cNvPr>
          <p:cNvSpPr>
            <a:spLocks noGrp="1"/>
          </p:cNvSpPr>
          <p:nvPr>
            <p:ph type="sldNum" sz="quarter" idx="12"/>
          </p:nvPr>
        </p:nvSpPr>
        <p:spPr/>
        <p:txBody>
          <a:bodyPr/>
          <a:lstStyle/>
          <a:p>
            <a:fld id="{B52F5DA0-BCC5-457A-B351-D7419E4A588E}" type="slidenum">
              <a:rPr lang="es-PE" smtClean="0"/>
              <a:t>‹Nº›</a:t>
            </a:fld>
            <a:endParaRPr lang="es-PE"/>
          </a:p>
        </p:txBody>
      </p:sp>
    </p:spTree>
    <p:extLst>
      <p:ext uri="{BB962C8B-B14F-4D97-AF65-F5344CB8AC3E}">
        <p14:creationId xmlns:p14="http://schemas.microsoft.com/office/powerpoint/2010/main" val="942852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081BD8D-90B2-44AB-9FF3-1F7A441F1FAE}"/>
              </a:ext>
            </a:extLst>
          </p:cNvPr>
          <p:cNvSpPr/>
          <p:nvPr userDrawn="1"/>
        </p:nvSpPr>
        <p:spPr>
          <a:xfrm>
            <a:off x="1" y="-16330"/>
            <a:ext cx="12192000" cy="4629151"/>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Rectangle 55">
            <a:extLst>
              <a:ext uri="{FF2B5EF4-FFF2-40B4-BE49-F238E27FC236}">
                <a16:creationId xmlns:a16="http://schemas.microsoft.com/office/drawing/2014/main" id="{34810A1D-62AF-40D2-BE14-AD3A7D2918C3}"/>
              </a:ext>
            </a:extLst>
          </p:cNvPr>
          <p:cNvSpPr>
            <a:spLocks noGrp="1" noChangeArrowheads="1"/>
          </p:cNvSpPr>
          <p:nvPr>
            <p:ph type="ctrTitle"/>
          </p:nvPr>
        </p:nvSpPr>
        <p:spPr bwMode="invGray">
          <a:xfrm>
            <a:off x="725677" y="409576"/>
            <a:ext cx="11032823" cy="2882265"/>
          </a:xfrm>
        </p:spPr>
        <p:txBody>
          <a:bodyPr/>
          <a:lstStyle>
            <a:lvl1pPr>
              <a:defRPr sz="3900">
                <a:solidFill>
                  <a:schemeClr val="bg2"/>
                </a:solidFill>
              </a:defRPr>
            </a:lvl1pPr>
          </a:lstStyle>
          <a:p>
            <a:r>
              <a:rPr lang="en-US" dirty="0"/>
              <a:t>Click to edit Master title style</a:t>
            </a:r>
          </a:p>
        </p:txBody>
      </p:sp>
      <p:pic>
        <p:nvPicPr>
          <p:cNvPr id="20" name="Picture 19">
            <a:extLst>
              <a:ext uri="{FF2B5EF4-FFF2-40B4-BE49-F238E27FC236}">
                <a16:creationId xmlns:a16="http://schemas.microsoft.com/office/drawing/2014/main" id="{BF7C91B4-87FC-4935-9F25-DE5E70BD82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1406" y="3355525"/>
            <a:ext cx="3827419" cy="1247410"/>
          </a:xfrm>
          <a:prstGeom prst="rect">
            <a:avLst/>
          </a:prstGeom>
        </p:spPr>
      </p:pic>
      <p:cxnSp>
        <p:nvCxnSpPr>
          <p:cNvPr id="21" name="Straight Connector 20">
            <a:extLst>
              <a:ext uri="{FF2B5EF4-FFF2-40B4-BE49-F238E27FC236}">
                <a16:creationId xmlns:a16="http://schemas.microsoft.com/office/drawing/2014/main" id="{24565F86-5224-49AF-834C-BFD680380CA1}"/>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23" name="Picture 5" descr="CCO_ONC_RGB.jpg">
            <a:extLst>
              <a:ext uri="{FF2B5EF4-FFF2-40B4-BE49-F238E27FC236}">
                <a16:creationId xmlns:a16="http://schemas.microsoft.com/office/drawing/2014/main" id="{A6AEE984-4E13-41A6-A9D5-072DBE2E5ACD}"/>
              </a:ext>
            </a:extLst>
          </p:cNvPr>
          <p:cNvPicPr>
            <a:picLocks noChangeAspect="1"/>
          </p:cNvPicPr>
          <p:nvPr userDrawn="1"/>
        </p:nvPicPr>
        <p:blipFill>
          <a:blip r:embed="rId3">
            <a:extLst>
              <a:ext uri="{28A0092B-C50C-407E-A947-70E740481C1C}">
                <a14:useLocalDpi xmlns:a14="http://schemas.microsoft.com/office/drawing/2010/main" val="0"/>
              </a:ext>
            </a:extLst>
          </a:blip>
          <a:srcRect t="44931"/>
          <a:stretch>
            <a:fillRect/>
          </a:stretch>
        </p:blipFill>
        <p:spPr bwMode="auto">
          <a:xfrm>
            <a:off x="8150225" y="5876925"/>
            <a:ext cx="36734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8377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032416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9" name="Picture 8">
            <a:extLst>
              <a:ext uri="{FF2B5EF4-FFF2-40B4-BE49-F238E27FC236}">
                <a16:creationId xmlns:a16="http://schemas.microsoft.com/office/drawing/2014/main" id="{49293BAA-8C62-4F73-8124-D4D6BEBF88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30"/>
            <a:ext cx="3827419" cy="1247410"/>
          </a:xfrm>
          <a:prstGeom prst="rect">
            <a:avLst/>
          </a:prstGeom>
        </p:spPr>
      </p:pic>
      <p:cxnSp>
        <p:nvCxnSpPr>
          <p:cNvPr id="10" name="Straight Connector 9">
            <a:extLst>
              <a:ext uri="{FF2B5EF4-FFF2-40B4-BE49-F238E27FC236}">
                <a16:creationId xmlns:a16="http://schemas.microsoft.com/office/drawing/2014/main" id="{F7E97A50-08EF-437E-A636-931428B27154}"/>
              </a:ext>
            </a:extLst>
          </p:cNvPr>
          <p:cNvCxnSpPr/>
          <p:nvPr userDrawn="1"/>
        </p:nvCxnSpPr>
        <p:spPr>
          <a:xfrm>
            <a:off x="1" y="6589713"/>
            <a:ext cx="12192000" cy="0"/>
          </a:xfrm>
          <a:prstGeom prst="line">
            <a:avLst/>
          </a:prstGeom>
          <a:ln w="19050">
            <a:solidFill>
              <a:srgbClr val="7F3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9408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682324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35598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883828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012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sp>
        <p:nvSpPr>
          <p:cNvPr id="10" name="Content Placeholder 9"/>
          <p:cNvSpPr>
            <a:spLocks noGrp="1"/>
          </p:cNvSpPr>
          <p:nvPr>
            <p:ph sz="quarter" idx="11"/>
          </p:nvPr>
        </p:nvSpPr>
        <p:spPr>
          <a:xfrm>
            <a:off x="514351" y="4856674"/>
            <a:ext cx="11283950" cy="1155939"/>
          </a:xfrm>
          <a:prstGeom prst="rect">
            <a:avLst/>
          </a:prstGeom>
        </p:spPr>
        <p:txBody>
          <a:bodyPr/>
          <a:lstStyle>
            <a:lvl1pPr>
              <a:buFontTx/>
              <a:buNone/>
              <a:defRPr sz="2400" b="1">
                <a:solidFill>
                  <a:srgbClr val="8B3D9A"/>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pic>
        <p:nvPicPr>
          <p:cNvPr id="12" name="Picture 11">
            <a:extLst>
              <a:ext uri="{FF2B5EF4-FFF2-40B4-BE49-F238E27FC236}">
                <a16:creationId xmlns:a16="http://schemas.microsoft.com/office/drawing/2014/main" id="{5EDCE80E-A528-4F84-999C-167B7BD877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1406" y="3355525"/>
            <a:ext cx="3827419" cy="1247410"/>
          </a:xfrm>
          <a:prstGeom prst="rect">
            <a:avLst/>
          </a:prstGeom>
        </p:spPr>
      </p:pic>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9" name="Picture 5" descr="CCO_ONC_RGB.jpg">
            <a:extLst>
              <a:ext uri="{FF2B5EF4-FFF2-40B4-BE49-F238E27FC236}">
                <a16:creationId xmlns:a16="http://schemas.microsoft.com/office/drawing/2014/main" id="{A8FCC512-B9D6-45E5-83A8-5B1B4BEE1414}"/>
              </a:ext>
            </a:extLst>
          </p:cNvPr>
          <p:cNvPicPr>
            <a:picLocks noChangeAspect="1"/>
          </p:cNvPicPr>
          <p:nvPr userDrawn="1"/>
        </p:nvPicPr>
        <p:blipFill>
          <a:blip r:embed="rId3">
            <a:extLst>
              <a:ext uri="{28A0092B-C50C-407E-A947-70E740481C1C}">
                <a14:useLocalDpi xmlns:a14="http://schemas.microsoft.com/office/drawing/2010/main" val="0"/>
              </a:ext>
            </a:extLst>
          </a:blip>
          <a:srcRect t="44931"/>
          <a:stretch>
            <a:fillRect/>
          </a:stretch>
        </p:blipFill>
        <p:spPr bwMode="auto">
          <a:xfrm>
            <a:off x="8150225" y="5876925"/>
            <a:ext cx="36734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6338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A7CDE0-D4C7-4F96-8344-AF2C04D1518C}"/>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F2170DEB-ABD6-4EC8-9D28-F625E026B89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B29FD64E-280E-4F19-A4F0-C08DA06A4251}"/>
              </a:ext>
            </a:extLst>
          </p:cNvPr>
          <p:cNvSpPr>
            <a:spLocks noGrp="1"/>
          </p:cNvSpPr>
          <p:nvPr>
            <p:ph type="dt" sz="half" idx="10"/>
          </p:nvPr>
        </p:nvSpPr>
        <p:spPr/>
        <p:txBody>
          <a:bodyPr/>
          <a:lstStyle/>
          <a:p>
            <a:fld id="{761109B4-FF66-4CA5-ABF0-09C361C9F190}" type="datetimeFigureOut">
              <a:rPr lang="es-PE" smtClean="0"/>
              <a:t>24/08/23</a:t>
            </a:fld>
            <a:endParaRPr lang="es-PE"/>
          </a:p>
        </p:txBody>
      </p:sp>
      <p:sp>
        <p:nvSpPr>
          <p:cNvPr id="5" name="Marcador de pie de página 4">
            <a:extLst>
              <a:ext uri="{FF2B5EF4-FFF2-40B4-BE49-F238E27FC236}">
                <a16:creationId xmlns:a16="http://schemas.microsoft.com/office/drawing/2014/main" id="{5CBB3368-7D10-4FB7-9409-6DB6246495CD}"/>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639A4F10-DF30-4625-8706-6180F8E93AB3}"/>
              </a:ext>
            </a:extLst>
          </p:cNvPr>
          <p:cNvSpPr>
            <a:spLocks noGrp="1"/>
          </p:cNvSpPr>
          <p:nvPr>
            <p:ph type="sldNum" sz="quarter" idx="12"/>
          </p:nvPr>
        </p:nvSpPr>
        <p:spPr/>
        <p:txBody>
          <a:bodyPr/>
          <a:lstStyle/>
          <a:p>
            <a:fld id="{B52F5DA0-BCC5-457A-B351-D7419E4A588E}" type="slidenum">
              <a:rPr lang="es-PE" smtClean="0"/>
              <a:t>‹Nº›</a:t>
            </a:fld>
            <a:endParaRPr lang="es-PE"/>
          </a:p>
        </p:txBody>
      </p:sp>
    </p:spTree>
    <p:extLst>
      <p:ext uri="{BB962C8B-B14F-4D97-AF65-F5344CB8AC3E}">
        <p14:creationId xmlns:p14="http://schemas.microsoft.com/office/powerpoint/2010/main" val="4285470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CAB69C-E4B9-4FAE-8A34-8038AA80559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C6B421DD-E3C5-4AC5-95A8-7C7565ACB8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0B0CFED-8690-4BB4-8D01-6C762D2D5E69}"/>
              </a:ext>
            </a:extLst>
          </p:cNvPr>
          <p:cNvSpPr>
            <a:spLocks noGrp="1"/>
          </p:cNvSpPr>
          <p:nvPr>
            <p:ph type="dt" sz="half" idx="10"/>
          </p:nvPr>
        </p:nvSpPr>
        <p:spPr/>
        <p:txBody>
          <a:bodyPr/>
          <a:lstStyle/>
          <a:p>
            <a:fld id="{761109B4-FF66-4CA5-ABF0-09C361C9F190}" type="datetimeFigureOut">
              <a:rPr lang="es-PE" smtClean="0"/>
              <a:t>24/08/23</a:t>
            </a:fld>
            <a:endParaRPr lang="es-PE"/>
          </a:p>
        </p:txBody>
      </p:sp>
      <p:sp>
        <p:nvSpPr>
          <p:cNvPr id="5" name="Marcador de pie de página 4">
            <a:extLst>
              <a:ext uri="{FF2B5EF4-FFF2-40B4-BE49-F238E27FC236}">
                <a16:creationId xmlns:a16="http://schemas.microsoft.com/office/drawing/2014/main" id="{97CC320A-5A22-45C6-B12C-0B457DF750C4}"/>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FC3473F7-BFAC-43F4-9C3E-6D4E127E34C5}"/>
              </a:ext>
            </a:extLst>
          </p:cNvPr>
          <p:cNvSpPr>
            <a:spLocks noGrp="1"/>
          </p:cNvSpPr>
          <p:nvPr>
            <p:ph type="sldNum" sz="quarter" idx="12"/>
          </p:nvPr>
        </p:nvSpPr>
        <p:spPr/>
        <p:txBody>
          <a:bodyPr/>
          <a:lstStyle/>
          <a:p>
            <a:fld id="{B52F5DA0-BCC5-457A-B351-D7419E4A588E}" type="slidenum">
              <a:rPr lang="es-PE" smtClean="0"/>
              <a:t>‹Nº›</a:t>
            </a:fld>
            <a:endParaRPr lang="es-PE"/>
          </a:p>
        </p:txBody>
      </p:sp>
    </p:spTree>
    <p:extLst>
      <p:ext uri="{BB962C8B-B14F-4D97-AF65-F5344CB8AC3E}">
        <p14:creationId xmlns:p14="http://schemas.microsoft.com/office/powerpoint/2010/main" val="1969091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7696E0-E462-4A41-939A-54F6163606DF}"/>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E9582344-0E36-418A-9EE1-42F2B438791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id="{D23CB987-0D15-4A5E-AE19-6A7278F301F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id="{A60894DE-DF8C-4F1A-AFAB-B5A1B057AD89}"/>
              </a:ext>
            </a:extLst>
          </p:cNvPr>
          <p:cNvSpPr>
            <a:spLocks noGrp="1"/>
          </p:cNvSpPr>
          <p:nvPr>
            <p:ph type="dt" sz="half" idx="10"/>
          </p:nvPr>
        </p:nvSpPr>
        <p:spPr/>
        <p:txBody>
          <a:bodyPr/>
          <a:lstStyle/>
          <a:p>
            <a:fld id="{761109B4-FF66-4CA5-ABF0-09C361C9F190}" type="datetimeFigureOut">
              <a:rPr lang="es-PE" smtClean="0"/>
              <a:t>24/08/23</a:t>
            </a:fld>
            <a:endParaRPr lang="es-PE"/>
          </a:p>
        </p:txBody>
      </p:sp>
      <p:sp>
        <p:nvSpPr>
          <p:cNvPr id="6" name="Marcador de pie de página 5">
            <a:extLst>
              <a:ext uri="{FF2B5EF4-FFF2-40B4-BE49-F238E27FC236}">
                <a16:creationId xmlns:a16="http://schemas.microsoft.com/office/drawing/2014/main" id="{260E4E4D-6EEA-433C-B7E0-73EF4CBD5C7D}"/>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18831141-143E-4AEB-AE02-E2B0595E40E4}"/>
              </a:ext>
            </a:extLst>
          </p:cNvPr>
          <p:cNvSpPr>
            <a:spLocks noGrp="1"/>
          </p:cNvSpPr>
          <p:nvPr>
            <p:ph type="sldNum" sz="quarter" idx="12"/>
          </p:nvPr>
        </p:nvSpPr>
        <p:spPr/>
        <p:txBody>
          <a:bodyPr/>
          <a:lstStyle/>
          <a:p>
            <a:fld id="{B52F5DA0-BCC5-457A-B351-D7419E4A588E}" type="slidenum">
              <a:rPr lang="es-PE" smtClean="0"/>
              <a:t>‹Nº›</a:t>
            </a:fld>
            <a:endParaRPr lang="es-PE"/>
          </a:p>
        </p:txBody>
      </p:sp>
    </p:spTree>
    <p:extLst>
      <p:ext uri="{BB962C8B-B14F-4D97-AF65-F5344CB8AC3E}">
        <p14:creationId xmlns:p14="http://schemas.microsoft.com/office/powerpoint/2010/main" val="3130368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133566-6EFC-46E6-B41D-0926F56EA6F2}"/>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7F9A38E2-358A-48A5-939A-D8FBE79FC6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D3D42B7-DA10-43E1-A371-A5415CD3923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id="{F371C760-5CAF-4436-A548-FE00CB6D82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8E0BEB9-68AE-4057-A308-9412D31CC66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id="{4E43CCA1-E7FF-4F6B-91AE-5BB921217793}"/>
              </a:ext>
            </a:extLst>
          </p:cNvPr>
          <p:cNvSpPr>
            <a:spLocks noGrp="1"/>
          </p:cNvSpPr>
          <p:nvPr>
            <p:ph type="dt" sz="half" idx="10"/>
          </p:nvPr>
        </p:nvSpPr>
        <p:spPr/>
        <p:txBody>
          <a:bodyPr/>
          <a:lstStyle/>
          <a:p>
            <a:fld id="{761109B4-FF66-4CA5-ABF0-09C361C9F190}" type="datetimeFigureOut">
              <a:rPr lang="es-PE" smtClean="0"/>
              <a:t>24/08/23</a:t>
            </a:fld>
            <a:endParaRPr lang="es-PE"/>
          </a:p>
        </p:txBody>
      </p:sp>
      <p:sp>
        <p:nvSpPr>
          <p:cNvPr id="8" name="Marcador de pie de página 7">
            <a:extLst>
              <a:ext uri="{FF2B5EF4-FFF2-40B4-BE49-F238E27FC236}">
                <a16:creationId xmlns:a16="http://schemas.microsoft.com/office/drawing/2014/main" id="{1471483D-62B8-44A5-A8D2-BDCFF42AD079}"/>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AFE85390-D9FF-46F0-82FC-811E265E0DCC}"/>
              </a:ext>
            </a:extLst>
          </p:cNvPr>
          <p:cNvSpPr>
            <a:spLocks noGrp="1"/>
          </p:cNvSpPr>
          <p:nvPr>
            <p:ph type="sldNum" sz="quarter" idx="12"/>
          </p:nvPr>
        </p:nvSpPr>
        <p:spPr/>
        <p:txBody>
          <a:bodyPr/>
          <a:lstStyle/>
          <a:p>
            <a:fld id="{B52F5DA0-BCC5-457A-B351-D7419E4A588E}" type="slidenum">
              <a:rPr lang="es-PE" smtClean="0"/>
              <a:t>‹Nº›</a:t>
            </a:fld>
            <a:endParaRPr lang="es-PE"/>
          </a:p>
        </p:txBody>
      </p:sp>
    </p:spTree>
    <p:extLst>
      <p:ext uri="{BB962C8B-B14F-4D97-AF65-F5344CB8AC3E}">
        <p14:creationId xmlns:p14="http://schemas.microsoft.com/office/powerpoint/2010/main" val="3928510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6FC928-FCBA-4FE4-A523-FE7101F886CE}"/>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C8ECE1EA-11E9-4438-849B-A23BAD6AE682}"/>
              </a:ext>
            </a:extLst>
          </p:cNvPr>
          <p:cNvSpPr>
            <a:spLocks noGrp="1"/>
          </p:cNvSpPr>
          <p:nvPr>
            <p:ph type="dt" sz="half" idx="10"/>
          </p:nvPr>
        </p:nvSpPr>
        <p:spPr/>
        <p:txBody>
          <a:bodyPr/>
          <a:lstStyle/>
          <a:p>
            <a:fld id="{761109B4-FF66-4CA5-ABF0-09C361C9F190}" type="datetimeFigureOut">
              <a:rPr lang="es-PE" smtClean="0"/>
              <a:t>24/08/23</a:t>
            </a:fld>
            <a:endParaRPr lang="es-PE"/>
          </a:p>
        </p:txBody>
      </p:sp>
      <p:sp>
        <p:nvSpPr>
          <p:cNvPr id="4" name="Marcador de pie de página 3">
            <a:extLst>
              <a:ext uri="{FF2B5EF4-FFF2-40B4-BE49-F238E27FC236}">
                <a16:creationId xmlns:a16="http://schemas.microsoft.com/office/drawing/2014/main" id="{C59DDED0-D0F6-4541-AFA8-9B3C31D2D4A7}"/>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180132DD-A914-4F07-A0BF-768D62DAE015}"/>
              </a:ext>
            </a:extLst>
          </p:cNvPr>
          <p:cNvSpPr>
            <a:spLocks noGrp="1"/>
          </p:cNvSpPr>
          <p:nvPr>
            <p:ph type="sldNum" sz="quarter" idx="12"/>
          </p:nvPr>
        </p:nvSpPr>
        <p:spPr/>
        <p:txBody>
          <a:bodyPr/>
          <a:lstStyle/>
          <a:p>
            <a:fld id="{B52F5DA0-BCC5-457A-B351-D7419E4A588E}" type="slidenum">
              <a:rPr lang="es-PE" smtClean="0"/>
              <a:t>‹Nº›</a:t>
            </a:fld>
            <a:endParaRPr lang="es-PE"/>
          </a:p>
        </p:txBody>
      </p:sp>
    </p:spTree>
    <p:extLst>
      <p:ext uri="{BB962C8B-B14F-4D97-AF65-F5344CB8AC3E}">
        <p14:creationId xmlns:p14="http://schemas.microsoft.com/office/powerpoint/2010/main" val="308838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5EA8A74-6950-4F9B-A1C5-FC0223049B83}"/>
              </a:ext>
            </a:extLst>
          </p:cNvPr>
          <p:cNvSpPr>
            <a:spLocks noGrp="1"/>
          </p:cNvSpPr>
          <p:nvPr>
            <p:ph type="dt" sz="half" idx="10"/>
          </p:nvPr>
        </p:nvSpPr>
        <p:spPr/>
        <p:txBody>
          <a:bodyPr/>
          <a:lstStyle/>
          <a:p>
            <a:fld id="{761109B4-FF66-4CA5-ABF0-09C361C9F190}" type="datetimeFigureOut">
              <a:rPr lang="es-PE" smtClean="0"/>
              <a:t>24/08/23</a:t>
            </a:fld>
            <a:endParaRPr lang="es-PE"/>
          </a:p>
        </p:txBody>
      </p:sp>
      <p:sp>
        <p:nvSpPr>
          <p:cNvPr id="3" name="Marcador de pie de página 2">
            <a:extLst>
              <a:ext uri="{FF2B5EF4-FFF2-40B4-BE49-F238E27FC236}">
                <a16:creationId xmlns:a16="http://schemas.microsoft.com/office/drawing/2014/main" id="{0C4EBDF1-F21B-423A-9BA3-E86EE1D3336A}"/>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A1C76DE1-C554-4A90-B815-3D94C43218E8}"/>
              </a:ext>
            </a:extLst>
          </p:cNvPr>
          <p:cNvSpPr>
            <a:spLocks noGrp="1"/>
          </p:cNvSpPr>
          <p:nvPr>
            <p:ph type="sldNum" sz="quarter" idx="12"/>
          </p:nvPr>
        </p:nvSpPr>
        <p:spPr/>
        <p:txBody>
          <a:bodyPr/>
          <a:lstStyle/>
          <a:p>
            <a:fld id="{B52F5DA0-BCC5-457A-B351-D7419E4A588E}" type="slidenum">
              <a:rPr lang="es-PE" smtClean="0"/>
              <a:t>‹Nº›</a:t>
            </a:fld>
            <a:endParaRPr lang="es-PE"/>
          </a:p>
        </p:txBody>
      </p:sp>
    </p:spTree>
    <p:extLst>
      <p:ext uri="{BB962C8B-B14F-4D97-AF65-F5344CB8AC3E}">
        <p14:creationId xmlns:p14="http://schemas.microsoft.com/office/powerpoint/2010/main" val="4074495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14310F-E140-4D94-9EE3-6AD48335E9E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81F7B1B1-1748-4AC2-B6BF-B715347707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id="{A956A22C-6CF9-4209-9510-0F439C6DF2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2275843-BDCD-46DF-A711-FB3ED45DF290}"/>
              </a:ext>
            </a:extLst>
          </p:cNvPr>
          <p:cNvSpPr>
            <a:spLocks noGrp="1"/>
          </p:cNvSpPr>
          <p:nvPr>
            <p:ph type="dt" sz="half" idx="10"/>
          </p:nvPr>
        </p:nvSpPr>
        <p:spPr/>
        <p:txBody>
          <a:bodyPr/>
          <a:lstStyle/>
          <a:p>
            <a:fld id="{761109B4-FF66-4CA5-ABF0-09C361C9F190}" type="datetimeFigureOut">
              <a:rPr lang="es-PE" smtClean="0"/>
              <a:t>24/08/23</a:t>
            </a:fld>
            <a:endParaRPr lang="es-PE"/>
          </a:p>
        </p:txBody>
      </p:sp>
      <p:sp>
        <p:nvSpPr>
          <p:cNvPr id="6" name="Marcador de pie de página 5">
            <a:extLst>
              <a:ext uri="{FF2B5EF4-FFF2-40B4-BE49-F238E27FC236}">
                <a16:creationId xmlns:a16="http://schemas.microsoft.com/office/drawing/2014/main" id="{B9F50318-7AE2-4C1F-BC36-549C4D270B0B}"/>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06A2FD68-08A2-44AE-9A4F-FDA41447040C}"/>
              </a:ext>
            </a:extLst>
          </p:cNvPr>
          <p:cNvSpPr>
            <a:spLocks noGrp="1"/>
          </p:cNvSpPr>
          <p:nvPr>
            <p:ph type="sldNum" sz="quarter" idx="12"/>
          </p:nvPr>
        </p:nvSpPr>
        <p:spPr/>
        <p:txBody>
          <a:bodyPr/>
          <a:lstStyle/>
          <a:p>
            <a:fld id="{B52F5DA0-BCC5-457A-B351-D7419E4A588E}" type="slidenum">
              <a:rPr lang="es-PE" smtClean="0"/>
              <a:t>‹Nº›</a:t>
            </a:fld>
            <a:endParaRPr lang="es-PE"/>
          </a:p>
        </p:txBody>
      </p:sp>
    </p:spTree>
    <p:extLst>
      <p:ext uri="{BB962C8B-B14F-4D97-AF65-F5344CB8AC3E}">
        <p14:creationId xmlns:p14="http://schemas.microsoft.com/office/powerpoint/2010/main" val="3059947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8DE3F7-3412-40E3-9295-FD948BF606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83BFBEBE-5D29-4A30-95D0-6A7A34F043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48286DD5-322C-488C-B9B9-AA2E71DEAD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2F2B52E-E1E9-43CB-8D8B-943C55854F14}"/>
              </a:ext>
            </a:extLst>
          </p:cNvPr>
          <p:cNvSpPr>
            <a:spLocks noGrp="1"/>
          </p:cNvSpPr>
          <p:nvPr>
            <p:ph type="dt" sz="half" idx="10"/>
          </p:nvPr>
        </p:nvSpPr>
        <p:spPr/>
        <p:txBody>
          <a:bodyPr/>
          <a:lstStyle/>
          <a:p>
            <a:fld id="{761109B4-FF66-4CA5-ABF0-09C361C9F190}" type="datetimeFigureOut">
              <a:rPr lang="es-PE" smtClean="0"/>
              <a:t>24/08/23</a:t>
            </a:fld>
            <a:endParaRPr lang="es-PE"/>
          </a:p>
        </p:txBody>
      </p:sp>
      <p:sp>
        <p:nvSpPr>
          <p:cNvPr id="6" name="Marcador de pie de página 5">
            <a:extLst>
              <a:ext uri="{FF2B5EF4-FFF2-40B4-BE49-F238E27FC236}">
                <a16:creationId xmlns:a16="http://schemas.microsoft.com/office/drawing/2014/main" id="{73ADDEBA-A213-4213-B4D5-D0518390A2B1}"/>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FDBD354F-10D2-492C-B44B-DC1E49F8DF95}"/>
              </a:ext>
            </a:extLst>
          </p:cNvPr>
          <p:cNvSpPr>
            <a:spLocks noGrp="1"/>
          </p:cNvSpPr>
          <p:nvPr>
            <p:ph type="sldNum" sz="quarter" idx="12"/>
          </p:nvPr>
        </p:nvSpPr>
        <p:spPr/>
        <p:txBody>
          <a:bodyPr/>
          <a:lstStyle/>
          <a:p>
            <a:fld id="{B52F5DA0-BCC5-457A-B351-D7419E4A588E}" type="slidenum">
              <a:rPr lang="es-PE" smtClean="0"/>
              <a:t>‹Nº›</a:t>
            </a:fld>
            <a:endParaRPr lang="es-PE"/>
          </a:p>
        </p:txBody>
      </p:sp>
    </p:spTree>
    <p:extLst>
      <p:ext uri="{BB962C8B-B14F-4D97-AF65-F5344CB8AC3E}">
        <p14:creationId xmlns:p14="http://schemas.microsoft.com/office/powerpoint/2010/main" val="3491084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C641DF8-06D2-4CC9-9CAD-708097A385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1A99BE78-47FA-4361-8FBA-A62D9EF5B0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11A71201-EE71-43D0-B682-9C225A7654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1109B4-FF66-4CA5-ABF0-09C361C9F190}" type="datetimeFigureOut">
              <a:rPr lang="es-PE" smtClean="0"/>
              <a:t>24/08/23</a:t>
            </a:fld>
            <a:endParaRPr lang="es-PE"/>
          </a:p>
        </p:txBody>
      </p:sp>
      <p:sp>
        <p:nvSpPr>
          <p:cNvPr id="5" name="Marcador de pie de página 4">
            <a:extLst>
              <a:ext uri="{FF2B5EF4-FFF2-40B4-BE49-F238E27FC236}">
                <a16:creationId xmlns:a16="http://schemas.microsoft.com/office/drawing/2014/main" id="{D2258462-9BB9-4FA5-96F9-95FD41CE93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id="{B7F9AB14-7A34-45F3-9A8F-E2BAA848A7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2F5DA0-BCC5-457A-B351-D7419E4A588E}" type="slidenum">
              <a:rPr lang="es-PE" smtClean="0"/>
              <a:t>‹Nº›</a:t>
            </a:fld>
            <a:endParaRPr lang="es-PE"/>
          </a:p>
        </p:txBody>
      </p:sp>
    </p:spTree>
    <p:extLst>
      <p:ext uri="{BB962C8B-B14F-4D97-AF65-F5344CB8AC3E}">
        <p14:creationId xmlns:p14="http://schemas.microsoft.com/office/powerpoint/2010/main" val="21514651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5" name="Straight Connector 4">
            <a:extLst>
              <a:ext uri="{FF2B5EF4-FFF2-40B4-BE49-F238E27FC236}">
                <a16:creationId xmlns:a16="http://schemas.microsoft.com/office/drawing/2014/main" id="{5D43CC73-466D-4F58-8CB4-E7D562EE94BD}"/>
              </a:ext>
            </a:extLst>
          </p:cNvPr>
          <p:cNvCxnSpPr/>
          <p:nvPr/>
        </p:nvCxnSpPr>
        <p:spPr>
          <a:xfrm>
            <a:off x="1" y="6745288"/>
            <a:ext cx="12192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2015713635"/>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43260A-6EF4-4778-B1AD-B0A6238A2971}"/>
              </a:ext>
            </a:extLst>
          </p:cNvPr>
          <p:cNvSpPr>
            <a:spLocks noGrp="1"/>
          </p:cNvSpPr>
          <p:nvPr>
            <p:ph type="ctrTitle"/>
          </p:nvPr>
        </p:nvSpPr>
        <p:spPr>
          <a:xfrm>
            <a:off x="2974110" y="3360754"/>
            <a:ext cx="9144000" cy="808966"/>
          </a:xfrm>
        </p:spPr>
        <p:txBody>
          <a:bodyPr>
            <a:noAutofit/>
          </a:bodyPr>
          <a:lstStyle/>
          <a:p>
            <a:r>
              <a:rPr lang="es-MX" sz="3600" b="1" dirty="0">
                <a:solidFill>
                  <a:srgbClr val="034555"/>
                </a:solidFill>
                <a:latin typeface="Arial" panose="020B0604020202020204" pitchFamily="34" charset="0"/>
                <a:cs typeface="Arial" panose="020B0604020202020204" pitchFamily="34" charset="0"/>
              </a:rPr>
              <a:t>CONSENSO PTCL NOS GELL</a:t>
            </a:r>
            <a:endParaRPr lang="es-PE" sz="3600" b="1" dirty="0">
              <a:solidFill>
                <a:srgbClr val="034555"/>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70A5DB8E-4A13-4343-9A19-956D6CC24B84}"/>
              </a:ext>
            </a:extLst>
          </p:cNvPr>
          <p:cNvPicPr>
            <a:picLocks noChangeAspect="1"/>
          </p:cNvPicPr>
          <p:nvPr/>
        </p:nvPicPr>
        <p:blipFill>
          <a:blip r:embed="rId3"/>
          <a:stretch>
            <a:fillRect/>
          </a:stretch>
        </p:blipFill>
        <p:spPr>
          <a:xfrm>
            <a:off x="5045978" y="4270294"/>
            <a:ext cx="5000263" cy="1218665"/>
          </a:xfrm>
          <a:prstGeom prst="rect">
            <a:avLst/>
          </a:prstGeom>
        </p:spPr>
      </p:pic>
    </p:spTree>
    <p:extLst>
      <p:ext uri="{BB962C8B-B14F-4D97-AF65-F5344CB8AC3E}">
        <p14:creationId xmlns:p14="http://schemas.microsoft.com/office/powerpoint/2010/main" val="3565168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D0C133A-7EEE-CC4E-A77A-75417A96ABE0}"/>
              </a:ext>
            </a:extLst>
          </p:cNvPr>
          <p:cNvSpPr txBox="1">
            <a:spLocks/>
          </p:cNvSpPr>
          <p:nvPr/>
        </p:nvSpPr>
        <p:spPr>
          <a:xfrm>
            <a:off x="0" y="-2488"/>
            <a:ext cx="9884215" cy="705121"/>
          </a:xfrm>
          <a:prstGeom prst="rect">
            <a:avLst/>
          </a:prstGeom>
          <a:solidFill>
            <a:schemeClr val="bg1">
              <a:lumMod val="50000"/>
            </a:schemeClr>
          </a:solidFill>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Eras Demi ITC" panose="020B0805030504020804" pitchFamily="34" charset="0"/>
                <a:ea typeface="+mj-ea"/>
                <a:cs typeface="+mj-cs"/>
              </a:rPr>
            </a:br>
            <a:r>
              <a:rPr kumimoji="0" lang="es-ES" sz="31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Consenso PTCL – NOS de  GELL: Recomendaciones de Expertos</a:t>
            </a:r>
            <a:endParaRPr kumimoji="0" lang="es-CO"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5" name="Imagen 4">
            <a:extLst>
              <a:ext uri="{FF2B5EF4-FFF2-40B4-BE49-F238E27FC236}">
                <a16:creationId xmlns:a16="http://schemas.microsoft.com/office/drawing/2014/main" id="{F00E4122-6A98-B747-BE02-389164F5EB02}"/>
              </a:ext>
            </a:extLst>
          </p:cNvPr>
          <p:cNvPicPr>
            <a:picLocks noChangeAspect="1"/>
          </p:cNvPicPr>
          <p:nvPr/>
        </p:nvPicPr>
        <p:blipFill rotWithShape="1">
          <a:blip r:embed="rId3"/>
          <a:srcRect l="8311" t="19481" b="18610"/>
          <a:stretch/>
        </p:blipFill>
        <p:spPr>
          <a:xfrm>
            <a:off x="9964425" y="30841"/>
            <a:ext cx="2307785" cy="1362837"/>
          </a:xfrm>
          <a:prstGeom prst="rect">
            <a:avLst/>
          </a:prstGeom>
        </p:spPr>
      </p:pic>
      <p:pic>
        <p:nvPicPr>
          <p:cNvPr id="8" name="Imagen 7">
            <a:extLst>
              <a:ext uri="{FF2B5EF4-FFF2-40B4-BE49-F238E27FC236}">
                <a16:creationId xmlns:a16="http://schemas.microsoft.com/office/drawing/2014/main" id="{1DCFF621-651C-E240-AA5B-F5DDE5E939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55366"/>
            <a:ext cx="9331276" cy="702633"/>
          </a:xfrm>
          <a:prstGeom prst="rect">
            <a:avLst/>
          </a:prstGeom>
        </p:spPr>
      </p:pic>
      <p:sp>
        <p:nvSpPr>
          <p:cNvPr id="9" name="CuadroTexto 8">
            <a:extLst>
              <a:ext uri="{FF2B5EF4-FFF2-40B4-BE49-F238E27FC236}">
                <a16:creationId xmlns:a16="http://schemas.microsoft.com/office/drawing/2014/main" id="{C7AA8600-B183-2947-B612-679E1AA0DD43}"/>
              </a:ext>
            </a:extLst>
          </p:cNvPr>
          <p:cNvSpPr txBox="1"/>
          <p:nvPr/>
        </p:nvSpPr>
        <p:spPr>
          <a:xfrm>
            <a:off x="6093655" y="6581001"/>
            <a:ext cx="6098344" cy="276999"/>
          </a:xfrm>
          <a:prstGeom prst="rect">
            <a:avLst/>
          </a:prstGeom>
          <a:noFill/>
        </p:spPr>
        <p:txBody>
          <a:bodyPr wrap="square">
            <a:spAutoFit/>
          </a:bodyPr>
          <a:lstStyle/>
          <a:p>
            <a:pPr algn="r"/>
            <a:r>
              <a:rPr lang="es-CO" sz="1200" dirty="0">
                <a:solidFill>
                  <a:schemeClr val="bg1"/>
                </a:solidFill>
              </a:rPr>
              <a:t>22 JANUARY 2019 x VOLUME 3, NUMBER 2</a:t>
            </a:r>
          </a:p>
        </p:txBody>
      </p:sp>
      <p:pic>
        <p:nvPicPr>
          <p:cNvPr id="10" name="Imagen 9">
            <a:extLst>
              <a:ext uri="{FF2B5EF4-FFF2-40B4-BE49-F238E27FC236}">
                <a16:creationId xmlns:a16="http://schemas.microsoft.com/office/drawing/2014/main" id="{B7A70700-80DC-8743-BC35-2340CABFA5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02633"/>
            <a:ext cx="9331276" cy="5424772"/>
          </a:xfrm>
          <a:prstGeom prst="rect">
            <a:avLst/>
          </a:prstGeom>
        </p:spPr>
      </p:pic>
    </p:spTree>
    <p:extLst>
      <p:ext uri="{BB962C8B-B14F-4D97-AF65-F5344CB8AC3E}">
        <p14:creationId xmlns:p14="http://schemas.microsoft.com/office/powerpoint/2010/main" val="908502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4115CA0-DCBD-3646-911F-FAFBF5879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532185" cy="1187825"/>
          </a:xfrm>
          <a:prstGeom prst="rect">
            <a:avLst/>
          </a:prstGeom>
        </p:spPr>
      </p:pic>
      <p:pic>
        <p:nvPicPr>
          <p:cNvPr id="3" name="Imagen 2">
            <a:extLst>
              <a:ext uri="{FF2B5EF4-FFF2-40B4-BE49-F238E27FC236}">
                <a16:creationId xmlns:a16="http://schemas.microsoft.com/office/drawing/2014/main" id="{84586B1C-6303-D846-8016-30D6A40A5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5014" y="239151"/>
            <a:ext cx="2836985" cy="948674"/>
          </a:xfrm>
          <a:prstGeom prst="rect">
            <a:avLst/>
          </a:prstGeom>
        </p:spPr>
      </p:pic>
      <p:sp>
        <p:nvSpPr>
          <p:cNvPr id="6" name="CuadroTexto 5">
            <a:extLst>
              <a:ext uri="{FF2B5EF4-FFF2-40B4-BE49-F238E27FC236}">
                <a16:creationId xmlns:a16="http://schemas.microsoft.com/office/drawing/2014/main" id="{E926DB95-37BC-CC4F-8660-32F5A34607A4}"/>
              </a:ext>
            </a:extLst>
          </p:cNvPr>
          <p:cNvSpPr txBox="1"/>
          <p:nvPr/>
        </p:nvSpPr>
        <p:spPr>
          <a:xfrm>
            <a:off x="2692204" y="239151"/>
            <a:ext cx="6822829" cy="923330"/>
          </a:xfrm>
          <a:prstGeom prst="rect">
            <a:avLst/>
          </a:prstGeom>
          <a:noFill/>
        </p:spPr>
        <p:txBody>
          <a:bodyPr wrap="square">
            <a:spAutoFit/>
          </a:bodyPr>
          <a:lstStyle/>
          <a:p>
            <a:r>
              <a:rPr lang="es-CO" sz="1800" b="1" dirty="0">
                <a:effectLst/>
                <a:latin typeface="TimesNewRomanPS"/>
              </a:rPr>
              <a:t>Respuesta 1 - </a:t>
            </a:r>
            <a:r>
              <a:rPr lang="es-CO" sz="1800" b="1" dirty="0" err="1">
                <a:effectLst/>
                <a:latin typeface="TimesNewRomanPS"/>
              </a:rPr>
              <a:t>Diagnóstico</a:t>
            </a:r>
            <a:r>
              <a:rPr lang="es-CO" sz="1800" b="1" dirty="0">
                <a:effectLst/>
                <a:latin typeface="TimesNewRomanPS"/>
              </a:rPr>
              <a:t> y </a:t>
            </a:r>
            <a:r>
              <a:rPr lang="es-CO" sz="1800" b="1" dirty="0" err="1">
                <a:effectLst/>
                <a:latin typeface="TimesNewRomanPS"/>
              </a:rPr>
              <a:t>Estadificación</a:t>
            </a:r>
            <a:r>
              <a:rPr lang="es-CO" sz="1800" b="1" dirty="0">
                <a:effectLst/>
                <a:latin typeface="TimesNewRomanPS"/>
              </a:rPr>
              <a:t> </a:t>
            </a:r>
            <a:endParaRPr lang="es-CO" dirty="0"/>
          </a:p>
          <a:p>
            <a:r>
              <a:rPr lang="es-CO" sz="1800" b="1" dirty="0">
                <a:effectLst/>
                <a:latin typeface="TimesNewRomanPS"/>
              </a:rPr>
              <a:t>¿</a:t>
            </a:r>
            <a:r>
              <a:rPr lang="es-CO" sz="1800" b="1" dirty="0" err="1">
                <a:effectLst/>
                <a:latin typeface="TimesNewRomanPS"/>
              </a:rPr>
              <a:t>Cuál</a:t>
            </a:r>
            <a:r>
              <a:rPr lang="es-CO" sz="1800" b="1" dirty="0">
                <a:effectLst/>
                <a:latin typeface="TimesNewRomanPS"/>
              </a:rPr>
              <a:t> es el estudio de imagen ideal para realizar la </a:t>
            </a:r>
            <a:r>
              <a:rPr lang="es-CO" sz="1800" b="1" dirty="0" err="1">
                <a:effectLst/>
                <a:latin typeface="TimesNewRomanPS"/>
              </a:rPr>
              <a:t>estadificación</a:t>
            </a:r>
            <a:r>
              <a:rPr lang="es-CO" sz="1800" b="1" dirty="0">
                <a:effectLst/>
                <a:latin typeface="TimesNewRomanPS"/>
              </a:rPr>
              <a:t> inicial de pacientes con LCTP-NE (PTCL-NOS)? </a:t>
            </a:r>
            <a:endParaRPr lang="es-CO" dirty="0"/>
          </a:p>
        </p:txBody>
      </p:sp>
      <p:pic>
        <p:nvPicPr>
          <p:cNvPr id="4" name="Imagen 3">
            <a:extLst>
              <a:ext uri="{FF2B5EF4-FFF2-40B4-BE49-F238E27FC236}">
                <a16:creationId xmlns:a16="http://schemas.microsoft.com/office/drawing/2014/main" id="{4AE12AF1-58F6-E04D-A86E-9C76922311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8447" y="239151"/>
            <a:ext cx="6822829" cy="948674"/>
          </a:xfrm>
          <a:prstGeom prst="rect">
            <a:avLst/>
          </a:prstGeom>
        </p:spPr>
      </p:pic>
      <p:sp>
        <p:nvSpPr>
          <p:cNvPr id="9" name="CuadroTexto 8">
            <a:extLst>
              <a:ext uri="{FF2B5EF4-FFF2-40B4-BE49-F238E27FC236}">
                <a16:creationId xmlns:a16="http://schemas.microsoft.com/office/drawing/2014/main" id="{1F4E8108-6339-1345-B4EC-CBE248B4A1F9}"/>
              </a:ext>
            </a:extLst>
          </p:cNvPr>
          <p:cNvSpPr txBox="1"/>
          <p:nvPr/>
        </p:nvSpPr>
        <p:spPr>
          <a:xfrm>
            <a:off x="6093655" y="6581001"/>
            <a:ext cx="6098344" cy="276999"/>
          </a:xfrm>
          <a:prstGeom prst="rect">
            <a:avLst/>
          </a:prstGeom>
          <a:noFill/>
        </p:spPr>
        <p:txBody>
          <a:bodyPr wrap="square">
            <a:spAutoFit/>
          </a:bodyPr>
          <a:lstStyle/>
          <a:p>
            <a:pPr algn="r"/>
            <a:r>
              <a:rPr lang="es-CO" sz="1200" dirty="0"/>
              <a:t>22 JANUARY 2019 x VOLUME 3, NUMBER 2</a:t>
            </a:r>
          </a:p>
        </p:txBody>
      </p:sp>
      <p:pic>
        <p:nvPicPr>
          <p:cNvPr id="7" name="Imagen 6">
            <a:extLst>
              <a:ext uri="{FF2B5EF4-FFF2-40B4-BE49-F238E27FC236}">
                <a16:creationId xmlns:a16="http://schemas.microsoft.com/office/drawing/2014/main" id="{96A9FAF3-3597-0C48-A0EC-FF94077B71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34205"/>
            <a:ext cx="12192000" cy="5373818"/>
          </a:xfrm>
          <a:prstGeom prst="rect">
            <a:avLst/>
          </a:prstGeom>
        </p:spPr>
      </p:pic>
    </p:spTree>
    <p:extLst>
      <p:ext uri="{BB962C8B-B14F-4D97-AF65-F5344CB8AC3E}">
        <p14:creationId xmlns:p14="http://schemas.microsoft.com/office/powerpoint/2010/main" val="3717647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4115CA0-DCBD-3646-911F-FAFBF5879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532185" cy="1187825"/>
          </a:xfrm>
          <a:prstGeom prst="rect">
            <a:avLst/>
          </a:prstGeom>
        </p:spPr>
      </p:pic>
      <p:pic>
        <p:nvPicPr>
          <p:cNvPr id="3" name="Imagen 2">
            <a:extLst>
              <a:ext uri="{FF2B5EF4-FFF2-40B4-BE49-F238E27FC236}">
                <a16:creationId xmlns:a16="http://schemas.microsoft.com/office/drawing/2014/main" id="{84586B1C-6303-D846-8016-30D6A40A5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5014" y="239151"/>
            <a:ext cx="2836985" cy="948674"/>
          </a:xfrm>
          <a:prstGeom prst="rect">
            <a:avLst/>
          </a:prstGeom>
        </p:spPr>
      </p:pic>
      <p:sp>
        <p:nvSpPr>
          <p:cNvPr id="6" name="CuadroTexto 5">
            <a:extLst>
              <a:ext uri="{FF2B5EF4-FFF2-40B4-BE49-F238E27FC236}">
                <a16:creationId xmlns:a16="http://schemas.microsoft.com/office/drawing/2014/main" id="{E926DB95-37BC-CC4F-8660-32F5A34607A4}"/>
              </a:ext>
            </a:extLst>
          </p:cNvPr>
          <p:cNvSpPr txBox="1"/>
          <p:nvPr/>
        </p:nvSpPr>
        <p:spPr>
          <a:xfrm>
            <a:off x="2692204" y="239151"/>
            <a:ext cx="6822829" cy="923330"/>
          </a:xfrm>
          <a:prstGeom prst="rect">
            <a:avLst/>
          </a:prstGeom>
          <a:noFill/>
        </p:spPr>
        <p:txBody>
          <a:bodyPr wrap="square">
            <a:spAutoFit/>
          </a:bodyPr>
          <a:lstStyle/>
          <a:p>
            <a:r>
              <a:rPr lang="es-CO" sz="1800" b="1" dirty="0">
                <a:effectLst/>
                <a:latin typeface="TimesNewRomanPS"/>
              </a:rPr>
              <a:t>Respuesta 1 - </a:t>
            </a:r>
            <a:r>
              <a:rPr lang="es-CO" sz="1800" b="1" dirty="0" err="1">
                <a:effectLst/>
                <a:latin typeface="TimesNewRomanPS"/>
              </a:rPr>
              <a:t>Diagnóstico</a:t>
            </a:r>
            <a:r>
              <a:rPr lang="es-CO" sz="1800" b="1" dirty="0">
                <a:effectLst/>
                <a:latin typeface="TimesNewRomanPS"/>
              </a:rPr>
              <a:t> y </a:t>
            </a:r>
            <a:r>
              <a:rPr lang="es-CO" sz="1800" b="1" dirty="0" err="1">
                <a:effectLst/>
                <a:latin typeface="TimesNewRomanPS"/>
              </a:rPr>
              <a:t>Estadificación</a:t>
            </a:r>
            <a:r>
              <a:rPr lang="es-CO" sz="1800" b="1" dirty="0">
                <a:effectLst/>
                <a:latin typeface="TimesNewRomanPS"/>
              </a:rPr>
              <a:t> </a:t>
            </a:r>
            <a:endParaRPr lang="es-CO" dirty="0"/>
          </a:p>
          <a:p>
            <a:r>
              <a:rPr lang="es-CO" sz="1800" b="1" dirty="0">
                <a:effectLst/>
                <a:latin typeface="TimesNewRomanPS"/>
              </a:rPr>
              <a:t>¿</a:t>
            </a:r>
            <a:r>
              <a:rPr lang="es-CO" sz="1800" b="1" dirty="0" err="1">
                <a:effectLst/>
                <a:latin typeface="TimesNewRomanPS"/>
              </a:rPr>
              <a:t>Cuál</a:t>
            </a:r>
            <a:r>
              <a:rPr lang="es-CO" sz="1800" b="1" dirty="0">
                <a:effectLst/>
                <a:latin typeface="TimesNewRomanPS"/>
              </a:rPr>
              <a:t> es el estudio de imagen ideal para realizar la </a:t>
            </a:r>
            <a:r>
              <a:rPr lang="es-CO" sz="1800" b="1" dirty="0" err="1">
                <a:effectLst/>
                <a:latin typeface="TimesNewRomanPS"/>
              </a:rPr>
              <a:t>estadificación</a:t>
            </a:r>
            <a:r>
              <a:rPr lang="es-CO" sz="1800" b="1" dirty="0">
                <a:effectLst/>
                <a:latin typeface="TimesNewRomanPS"/>
              </a:rPr>
              <a:t> inicial de pacientes con LCTP-NE (PTCL-NOS)? </a:t>
            </a:r>
            <a:endParaRPr lang="es-CO" dirty="0"/>
          </a:p>
        </p:txBody>
      </p:sp>
      <p:pic>
        <p:nvPicPr>
          <p:cNvPr id="4" name="Imagen 3">
            <a:extLst>
              <a:ext uri="{FF2B5EF4-FFF2-40B4-BE49-F238E27FC236}">
                <a16:creationId xmlns:a16="http://schemas.microsoft.com/office/drawing/2014/main" id="{4AE12AF1-58F6-E04D-A86E-9C76922311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8447" y="239151"/>
            <a:ext cx="6822829" cy="948674"/>
          </a:xfrm>
          <a:prstGeom prst="rect">
            <a:avLst/>
          </a:prstGeom>
        </p:spPr>
      </p:pic>
      <p:sp>
        <p:nvSpPr>
          <p:cNvPr id="9" name="CuadroTexto 8">
            <a:extLst>
              <a:ext uri="{FF2B5EF4-FFF2-40B4-BE49-F238E27FC236}">
                <a16:creationId xmlns:a16="http://schemas.microsoft.com/office/drawing/2014/main" id="{1F4E8108-6339-1345-B4EC-CBE248B4A1F9}"/>
              </a:ext>
            </a:extLst>
          </p:cNvPr>
          <p:cNvSpPr txBox="1"/>
          <p:nvPr/>
        </p:nvSpPr>
        <p:spPr>
          <a:xfrm>
            <a:off x="6093655" y="6581001"/>
            <a:ext cx="6098344" cy="276999"/>
          </a:xfrm>
          <a:prstGeom prst="rect">
            <a:avLst/>
          </a:prstGeom>
          <a:noFill/>
        </p:spPr>
        <p:txBody>
          <a:bodyPr wrap="square">
            <a:spAutoFit/>
          </a:bodyPr>
          <a:lstStyle/>
          <a:p>
            <a:pPr algn="r"/>
            <a:r>
              <a:rPr lang="es-CO" sz="1200" dirty="0"/>
              <a:t>22 JANUARY 2019 x VOLUME 3, NUMBER 2</a:t>
            </a:r>
          </a:p>
        </p:txBody>
      </p:sp>
      <p:pic>
        <p:nvPicPr>
          <p:cNvPr id="8" name="Imagen 7">
            <a:extLst>
              <a:ext uri="{FF2B5EF4-FFF2-40B4-BE49-F238E27FC236}">
                <a16:creationId xmlns:a16="http://schemas.microsoft.com/office/drawing/2014/main" id="{665B9CAB-5CBE-5242-B598-2D3038B50E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927" y="1401632"/>
            <a:ext cx="8851900" cy="5384800"/>
          </a:xfrm>
          <a:prstGeom prst="rect">
            <a:avLst/>
          </a:prstGeom>
        </p:spPr>
      </p:pic>
      <p:sp>
        <p:nvSpPr>
          <p:cNvPr id="11" name="CuadroTexto 10">
            <a:extLst>
              <a:ext uri="{FF2B5EF4-FFF2-40B4-BE49-F238E27FC236}">
                <a16:creationId xmlns:a16="http://schemas.microsoft.com/office/drawing/2014/main" id="{5D153B04-CB2E-D441-85FF-C4DA47453148}"/>
              </a:ext>
            </a:extLst>
          </p:cNvPr>
          <p:cNvSpPr txBox="1"/>
          <p:nvPr/>
        </p:nvSpPr>
        <p:spPr>
          <a:xfrm>
            <a:off x="6103618" y="6304002"/>
            <a:ext cx="6098146" cy="276999"/>
          </a:xfrm>
          <a:prstGeom prst="rect">
            <a:avLst/>
          </a:prstGeom>
          <a:noFill/>
        </p:spPr>
        <p:txBody>
          <a:bodyPr wrap="square">
            <a:spAutoFit/>
          </a:bodyPr>
          <a:lstStyle/>
          <a:p>
            <a:pPr algn="r"/>
            <a:r>
              <a:rPr lang="es-CO" sz="1200" dirty="0" err="1"/>
              <a:t>Eur</a:t>
            </a:r>
            <a:r>
              <a:rPr lang="es-CO" sz="1200" dirty="0"/>
              <a:t> J </a:t>
            </a:r>
            <a:r>
              <a:rPr lang="es-CO" sz="1200" dirty="0" err="1"/>
              <a:t>Nucl</a:t>
            </a:r>
            <a:r>
              <a:rPr lang="es-CO" sz="1200" dirty="0"/>
              <a:t> </a:t>
            </a:r>
            <a:r>
              <a:rPr lang="es-CO" sz="1200" dirty="0" err="1"/>
              <a:t>Med</a:t>
            </a:r>
            <a:r>
              <a:rPr lang="es-CO" sz="1200" dirty="0"/>
              <a:t> Mol </a:t>
            </a:r>
            <a:r>
              <a:rPr lang="es-CO" sz="1200" dirty="0" err="1"/>
              <a:t>Imaging</a:t>
            </a:r>
            <a:r>
              <a:rPr lang="es-CO" sz="1200" dirty="0"/>
              <a:t> (2017) 44:581–588</a:t>
            </a:r>
          </a:p>
        </p:txBody>
      </p:sp>
    </p:spTree>
    <p:extLst>
      <p:ext uri="{BB962C8B-B14F-4D97-AF65-F5344CB8AC3E}">
        <p14:creationId xmlns:p14="http://schemas.microsoft.com/office/powerpoint/2010/main" val="511600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D0C133A-7EEE-CC4E-A77A-75417A96ABE0}"/>
              </a:ext>
            </a:extLst>
          </p:cNvPr>
          <p:cNvSpPr txBox="1">
            <a:spLocks/>
          </p:cNvSpPr>
          <p:nvPr/>
        </p:nvSpPr>
        <p:spPr>
          <a:xfrm>
            <a:off x="0" y="-2488"/>
            <a:ext cx="9884215" cy="888314"/>
          </a:xfrm>
          <a:prstGeom prst="rect">
            <a:avLst/>
          </a:prstGeom>
          <a:solidFill>
            <a:schemeClr val="bg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Eras Demi ITC" panose="020B0805030504020804" pitchFamily="34" charset="0"/>
                <a:ea typeface="+mj-ea"/>
                <a:cs typeface="+mj-cs"/>
              </a:rPr>
            </a:br>
            <a:r>
              <a:rPr kumimoji="0" lang="es-ES" sz="31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Consenso PTCL – NOS de  GELL: Recomendaciones de Expertos</a:t>
            </a:r>
            <a:endParaRPr kumimoji="0" lang="es-CO"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5" name="Imagen 4">
            <a:extLst>
              <a:ext uri="{FF2B5EF4-FFF2-40B4-BE49-F238E27FC236}">
                <a16:creationId xmlns:a16="http://schemas.microsoft.com/office/drawing/2014/main" id="{F00E4122-6A98-B747-BE02-389164F5EB02}"/>
              </a:ext>
            </a:extLst>
          </p:cNvPr>
          <p:cNvPicPr>
            <a:picLocks noChangeAspect="1"/>
          </p:cNvPicPr>
          <p:nvPr/>
        </p:nvPicPr>
        <p:blipFill rotWithShape="1">
          <a:blip r:embed="rId3"/>
          <a:srcRect l="8311" t="19481" b="18610"/>
          <a:stretch/>
        </p:blipFill>
        <p:spPr>
          <a:xfrm>
            <a:off x="9964425" y="30842"/>
            <a:ext cx="2307785" cy="854984"/>
          </a:xfrm>
          <a:prstGeom prst="rect">
            <a:avLst/>
          </a:prstGeom>
        </p:spPr>
      </p:pic>
      <p:sp>
        <p:nvSpPr>
          <p:cNvPr id="9" name="CuadroTexto 8">
            <a:extLst>
              <a:ext uri="{FF2B5EF4-FFF2-40B4-BE49-F238E27FC236}">
                <a16:creationId xmlns:a16="http://schemas.microsoft.com/office/drawing/2014/main" id="{C7AA8600-B183-2947-B612-679E1AA0DD43}"/>
              </a:ext>
            </a:extLst>
          </p:cNvPr>
          <p:cNvSpPr txBox="1"/>
          <p:nvPr/>
        </p:nvSpPr>
        <p:spPr>
          <a:xfrm>
            <a:off x="6093655" y="6581001"/>
            <a:ext cx="6098344"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white"/>
                </a:solidFill>
                <a:effectLst/>
                <a:uLnTx/>
                <a:uFillTx/>
                <a:latin typeface="Calibri" panose="020F0502020204030204"/>
                <a:ea typeface="+mn-ea"/>
                <a:cs typeface="+mn-cs"/>
              </a:rPr>
              <a:t>22 JANUARY 2019 x VOLUME 3, NUMBER 2</a:t>
            </a:r>
          </a:p>
        </p:txBody>
      </p:sp>
      <p:pic>
        <p:nvPicPr>
          <p:cNvPr id="7" name="Imagen 6">
            <a:extLst>
              <a:ext uri="{FF2B5EF4-FFF2-40B4-BE49-F238E27FC236}">
                <a16:creationId xmlns:a16="http://schemas.microsoft.com/office/drawing/2014/main" id="{B099901C-B575-C64E-A1B2-B5F7D3E11E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5826"/>
            <a:ext cx="12192000" cy="5269539"/>
          </a:xfrm>
          <a:prstGeom prst="rect">
            <a:avLst/>
          </a:prstGeom>
        </p:spPr>
      </p:pic>
    </p:spTree>
    <p:extLst>
      <p:ext uri="{BB962C8B-B14F-4D97-AF65-F5344CB8AC3E}">
        <p14:creationId xmlns:p14="http://schemas.microsoft.com/office/powerpoint/2010/main" val="2160885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D0C133A-7EEE-CC4E-A77A-75417A96ABE0}"/>
              </a:ext>
            </a:extLst>
          </p:cNvPr>
          <p:cNvSpPr txBox="1">
            <a:spLocks/>
          </p:cNvSpPr>
          <p:nvPr/>
        </p:nvSpPr>
        <p:spPr>
          <a:xfrm>
            <a:off x="0" y="-2488"/>
            <a:ext cx="9884215" cy="888314"/>
          </a:xfrm>
          <a:prstGeom prst="rect">
            <a:avLst/>
          </a:prstGeom>
          <a:solidFill>
            <a:schemeClr val="bg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Eras Demi ITC" panose="020B0805030504020804" pitchFamily="34" charset="0"/>
                <a:ea typeface="+mj-ea"/>
                <a:cs typeface="+mj-cs"/>
              </a:rPr>
            </a:br>
            <a:r>
              <a:rPr kumimoji="0" lang="es-ES" sz="31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Consenso PTCL – NOS de  GELL: Recomendaciones de Expertos</a:t>
            </a:r>
            <a:endParaRPr kumimoji="0" lang="es-CO"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5" name="Imagen 4">
            <a:extLst>
              <a:ext uri="{FF2B5EF4-FFF2-40B4-BE49-F238E27FC236}">
                <a16:creationId xmlns:a16="http://schemas.microsoft.com/office/drawing/2014/main" id="{F00E4122-6A98-B747-BE02-389164F5EB02}"/>
              </a:ext>
            </a:extLst>
          </p:cNvPr>
          <p:cNvPicPr>
            <a:picLocks noChangeAspect="1"/>
          </p:cNvPicPr>
          <p:nvPr/>
        </p:nvPicPr>
        <p:blipFill rotWithShape="1">
          <a:blip r:embed="rId3"/>
          <a:srcRect l="8311" t="19481" b="18610"/>
          <a:stretch/>
        </p:blipFill>
        <p:spPr>
          <a:xfrm>
            <a:off x="9964425" y="30842"/>
            <a:ext cx="2307785" cy="854984"/>
          </a:xfrm>
          <a:prstGeom prst="rect">
            <a:avLst/>
          </a:prstGeom>
        </p:spPr>
      </p:pic>
      <p:sp>
        <p:nvSpPr>
          <p:cNvPr id="9" name="CuadroTexto 8">
            <a:extLst>
              <a:ext uri="{FF2B5EF4-FFF2-40B4-BE49-F238E27FC236}">
                <a16:creationId xmlns:a16="http://schemas.microsoft.com/office/drawing/2014/main" id="{C7AA8600-B183-2947-B612-679E1AA0DD43}"/>
              </a:ext>
            </a:extLst>
          </p:cNvPr>
          <p:cNvSpPr txBox="1"/>
          <p:nvPr/>
        </p:nvSpPr>
        <p:spPr>
          <a:xfrm>
            <a:off x="6093655" y="6581001"/>
            <a:ext cx="6098344"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white"/>
                </a:solidFill>
                <a:effectLst/>
                <a:uLnTx/>
                <a:uFillTx/>
                <a:latin typeface="Calibri" panose="020F0502020204030204"/>
                <a:ea typeface="+mn-ea"/>
                <a:cs typeface="+mn-cs"/>
              </a:rPr>
              <a:t>22 JANUARY 2019 x VOLUME 3, NUMBER 2</a:t>
            </a:r>
          </a:p>
        </p:txBody>
      </p:sp>
      <p:pic>
        <p:nvPicPr>
          <p:cNvPr id="6" name="Imagen 5">
            <a:extLst>
              <a:ext uri="{FF2B5EF4-FFF2-40B4-BE49-F238E27FC236}">
                <a16:creationId xmlns:a16="http://schemas.microsoft.com/office/drawing/2014/main" id="{F56A3AC5-E293-7C43-B09C-6098F235BB82}"/>
              </a:ext>
            </a:extLst>
          </p:cNvPr>
          <p:cNvPicPr>
            <a:picLocks noChangeAspect="1"/>
          </p:cNvPicPr>
          <p:nvPr/>
        </p:nvPicPr>
        <p:blipFill rotWithShape="1">
          <a:blip r:embed="rId4">
            <a:extLst>
              <a:ext uri="{28A0092B-C50C-407E-A947-70E740481C1C}">
                <a14:useLocalDpi xmlns:a14="http://schemas.microsoft.com/office/drawing/2010/main" val="0"/>
              </a:ext>
            </a:extLst>
          </a:blip>
          <a:srcRect l="1570"/>
          <a:stretch/>
        </p:blipFill>
        <p:spPr>
          <a:xfrm>
            <a:off x="-1" y="885826"/>
            <a:ext cx="12191999" cy="5314937"/>
          </a:xfrm>
          <a:prstGeom prst="rect">
            <a:avLst/>
          </a:prstGeom>
        </p:spPr>
      </p:pic>
    </p:spTree>
    <p:extLst>
      <p:ext uri="{BB962C8B-B14F-4D97-AF65-F5344CB8AC3E}">
        <p14:creationId xmlns:p14="http://schemas.microsoft.com/office/powerpoint/2010/main" val="4202096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D0C133A-7EEE-CC4E-A77A-75417A96ABE0}"/>
              </a:ext>
            </a:extLst>
          </p:cNvPr>
          <p:cNvSpPr txBox="1">
            <a:spLocks/>
          </p:cNvSpPr>
          <p:nvPr/>
        </p:nvSpPr>
        <p:spPr>
          <a:xfrm>
            <a:off x="0" y="-2488"/>
            <a:ext cx="9884215" cy="888314"/>
          </a:xfrm>
          <a:prstGeom prst="rect">
            <a:avLst/>
          </a:prstGeom>
          <a:solidFill>
            <a:schemeClr val="bg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Eras Demi ITC" panose="020B0805030504020804" pitchFamily="34" charset="0"/>
                <a:ea typeface="+mj-ea"/>
                <a:cs typeface="+mj-cs"/>
              </a:rPr>
            </a:br>
            <a:r>
              <a:rPr kumimoji="0" lang="es-ES" sz="31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Consenso PTCL – NOS de  GELL: Recomendaciones de Expertos</a:t>
            </a:r>
            <a:endParaRPr kumimoji="0" lang="es-CO"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5" name="Imagen 4">
            <a:extLst>
              <a:ext uri="{FF2B5EF4-FFF2-40B4-BE49-F238E27FC236}">
                <a16:creationId xmlns:a16="http://schemas.microsoft.com/office/drawing/2014/main" id="{F00E4122-6A98-B747-BE02-389164F5EB02}"/>
              </a:ext>
            </a:extLst>
          </p:cNvPr>
          <p:cNvPicPr>
            <a:picLocks noChangeAspect="1"/>
          </p:cNvPicPr>
          <p:nvPr/>
        </p:nvPicPr>
        <p:blipFill rotWithShape="1">
          <a:blip r:embed="rId3"/>
          <a:srcRect l="8311" t="19481" b="18610"/>
          <a:stretch/>
        </p:blipFill>
        <p:spPr>
          <a:xfrm>
            <a:off x="9964425" y="30842"/>
            <a:ext cx="2307785" cy="854984"/>
          </a:xfrm>
          <a:prstGeom prst="rect">
            <a:avLst/>
          </a:prstGeom>
        </p:spPr>
      </p:pic>
      <p:pic>
        <p:nvPicPr>
          <p:cNvPr id="7" name="Imagen 6">
            <a:extLst>
              <a:ext uri="{FF2B5EF4-FFF2-40B4-BE49-F238E27FC236}">
                <a16:creationId xmlns:a16="http://schemas.microsoft.com/office/drawing/2014/main" id="{AEEC8A9B-6427-374F-BA8A-0A2547AB05C5}"/>
              </a:ext>
            </a:extLst>
          </p:cNvPr>
          <p:cNvPicPr>
            <a:picLocks noChangeAspect="1"/>
          </p:cNvPicPr>
          <p:nvPr/>
        </p:nvPicPr>
        <p:blipFill rotWithShape="1">
          <a:blip r:embed="rId4">
            <a:extLst>
              <a:ext uri="{28A0092B-C50C-407E-A947-70E740481C1C}">
                <a14:useLocalDpi xmlns:a14="http://schemas.microsoft.com/office/drawing/2010/main" val="0"/>
              </a:ext>
            </a:extLst>
          </a:blip>
          <a:srcRect r="976"/>
          <a:stretch/>
        </p:blipFill>
        <p:spPr>
          <a:xfrm>
            <a:off x="142874" y="885826"/>
            <a:ext cx="11930063" cy="5231151"/>
          </a:xfrm>
          <a:prstGeom prst="rect">
            <a:avLst/>
          </a:prstGeom>
        </p:spPr>
      </p:pic>
    </p:spTree>
    <p:extLst>
      <p:ext uri="{BB962C8B-B14F-4D97-AF65-F5344CB8AC3E}">
        <p14:creationId xmlns:p14="http://schemas.microsoft.com/office/powerpoint/2010/main" val="2442816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D0C133A-7EEE-CC4E-A77A-75417A96ABE0}"/>
              </a:ext>
            </a:extLst>
          </p:cNvPr>
          <p:cNvSpPr txBox="1">
            <a:spLocks/>
          </p:cNvSpPr>
          <p:nvPr/>
        </p:nvSpPr>
        <p:spPr>
          <a:xfrm>
            <a:off x="0" y="-2488"/>
            <a:ext cx="9884215" cy="888314"/>
          </a:xfrm>
          <a:prstGeom prst="rect">
            <a:avLst/>
          </a:prstGeom>
          <a:solidFill>
            <a:schemeClr val="bg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Eras Demi ITC" panose="020B0805030504020804" pitchFamily="34" charset="0"/>
                <a:ea typeface="+mj-ea"/>
                <a:cs typeface="+mj-cs"/>
              </a:rPr>
            </a:br>
            <a:r>
              <a:rPr kumimoji="0" lang="es-ES" sz="31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Consenso PTCL – NOS de  GELL: Recomendaciones de Expertos</a:t>
            </a:r>
            <a:endParaRPr kumimoji="0" lang="es-CO"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5" name="Imagen 4">
            <a:extLst>
              <a:ext uri="{FF2B5EF4-FFF2-40B4-BE49-F238E27FC236}">
                <a16:creationId xmlns:a16="http://schemas.microsoft.com/office/drawing/2014/main" id="{F00E4122-6A98-B747-BE02-389164F5EB02}"/>
              </a:ext>
            </a:extLst>
          </p:cNvPr>
          <p:cNvPicPr>
            <a:picLocks noChangeAspect="1"/>
          </p:cNvPicPr>
          <p:nvPr/>
        </p:nvPicPr>
        <p:blipFill rotWithShape="1">
          <a:blip r:embed="rId3"/>
          <a:srcRect l="8311" t="19481" b="18610"/>
          <a:stretch/>
        </p:blipFill>
        <p:spPr>
          <a:xfrm>
            <a:off x="9964425" y="30842"/>
            <a:ext cx="2307785" cy="854984"/>
          </a:xfrm>
          <a:prstGeom prst="rect">
            <a:avLst/>
          </a:prstGeom>
        </p:spPr>
      </p:pic>
      <p:pic>
        <p:nvPicPr>
          <p:cNvPr id="6" name="Imagen 5">
            <a:extLst>
              <a:ext uri="{FF2B5EF4-FFF2-40B4-BE49-F238E27FC236}">
                <a16:creationId xmlns:a16="http://schemas.microsoft.com/office/drawing/2014/main" id="{23B0A7CE-153E-AF4B-8AAA-B0A4DBFC5B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975935"/>
            <a:ext cx="12191999" cy="5514957"/>
          </a:xfrm>
          <a:prstGeom prst="rect">
            <a:avLst/>
          </a:prstGeom>
        </p:spPr>
      </p:pic>
    </p:spTree>
    <p:extLst>
      <p:ext uri="{BB962C8B-B14F-4D97-AF65-F5344CB8AC3E}">
        <p14:creationId xmlns:p14="http://schemas.microsoft.com/office/powerpoint/2010/main" val="4024069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D0C133A-7EEE-CC4E-A77A-75417A96ABE0}"/>
              </a:ext>
            </a:extLst>
          </p:cNvPr>
          <p:cNvSpPr txBox="1">
            <a:spLocks/>
          </p:cNvSpPr>
          <p:nvPr/>
        </p:nvSpPr>
        <p:spPr>
          <a:xfrm>
            <a:off x="0" y="-2488"/>
            <a:ext cx="9884215" cy="888314"/>
          </a:xfrm>
          <a:prstGeom prst="rect">
            <a:avLst/>
          </a:prstGeom>
          <a:solidFill>
            <a:schemeClr val="bg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Eras Demi ITC" panose="020B0805030504020804" pitchFamily="34" charset="0"/>
                <a:ea typeface="+mj-ea"/>
                <a:cs typeface="+mj-cs"/>
              </a:rPr>
            </a:br>
            <a:r>
              <a:rPr kumimoji="0" lang="es-ES" sz="31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Consenso PTCL – NOS de  GELL: Recomendaciones de Expertos</a:t>
            </a:r>
            <a:endParaRPr kumimoji="0" lang="es-CO"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5" name="Imagen 4">
            <a:extLst>
              <a:ext uri="{FF2B5EF4-FFF2-40B4-BE49-F238E27FC236}">
                <a16:creationId xmlns:a16="http://schemas.microsoft.com/office/drawing/2014/main" id="{F00E4122-6A98-B747-BE02-389164F5EB02}"/>
              </a:ext>
            </a:extLst>
          </p:cNvPr>
          <p:cNvPicPr>
            <a:picLocks noChangeAspect="1"/>
          </p:cNvPicPr>
          <p:nvPr/>
        </p:nvPicPr>
        <p:blipFill rotWithShape="1">
          <a:blip r:embed="rId3"/>
          <a:srcRect l="8311" t="19481" b="18610"/>
          <a:stretch/>
        </p:blipFill>
        <p:spPr>
          <a:xfrm>
            <a:off x="9964425" y="30842"/>
            <a:ext cx="2307785" cy="854984"/>
          </a:xfrm>
          <a:prstGeom prst="rect">
            <a:avLst/>
          </a:prstGeom>
        </p:spPr>
      </p:pic>
      <p:pic>
        <p:nvPicPr>
          <p:cNvPr id="7" name="Imagen 6">
            <a:extLst>
              <a:ext uri="{FF2B5EF4-FFF2-40B4-BE49-F238E27FC236}">
                <a16:creationId xmlns:a16="http://schemas.microsoft.com/office/drawing/2014/main" id="{CDFBCEB9-B056-2C45-83FF-C12D7700F936}"/>
              </a:ext>
            </a:extLst>
          </p:cNvPr>
          <p:cNvPicPr>
            <a:picLocks noChangeAspect="1"/>
          </p:cNvPicPr>
          <p:nvPr/>
        </p:nvPicPr>
        <p:blipFill rotWithShape="1">
          <a:blip r:embed="rId4">
            <a:extLst>
              <a:ext uri="{28A0092B-C50C-407E-A947-70E740481C1C}">
                <a14:useLocalDpi xmlns:a14="http://schemas.microsoft.com/office/drawing/2010/main" val="0"/>
              </a:ext>
            </a:extLst>
          </a:blip>
          <a:srcRect t="-1" b="45135"/>
          <a:stretch/>
        </p:blipFill>
        <p:spPr>
          <a:xfrm>
            <a:off x="-1" y="914403"/>
            <a:ext cx="12191999" cy="5186362"/>
          </a:xfrm>
          <a:prstGeom prst="rect">
            <a:avLst/>
          </a:prstGeom>
        </p:spPr>
      </p:pic>
    </p:spTree>
    <p:extLst>
      <p:ext uri="{BB962C8B-B14F-4D97-AF65-F5344CB8AC3E}">
        <p14:creationId xmlns:p14="http://schemas.microsoft.com/office/powerpoint/2010/main" val="3260813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D0C133A-7EEE-CC4E-A77A-75417A96ABE0}"/>
              </a:ext>
            </a:extLst>
          </p:cNvPr>
          <p:cNvSpPr txBox="1">
            <a:spLocks/>
          </p:cNvSpPr>
          <p:nvPr/>
        </p:nvSpPr>
        <p:spPr>
          <a:xfrm>
            <a:off x="0" y="-2488"/>
            <a:ext cx="9884215" cy="888314"/>
          </a:xfrm>
          <a:prstGeom prst="rect">
            <a:avLst/>
          </a:prstGeom>
          <a:solidFill>
            <a:schemeClr val="bg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Eras Demi ITC" panose="020B0805030504020804" pitchFamily="34" charset="0"/>
                <a:ea typeface="+mj-ea"/>
                <a:cs typeface="+mj-cs"/>
              </a:rPr>
            </a:br>
            <a:r>
              <a:rPr kumimoji="0" lang="es-ES" sz="31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Consenso PTCL – NOS de  GELL: Recomendaciones de Expertos</a:t>
            </a:r>
            <a:endParaRPr kumimoji="0" lang="es-CO"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5" name="Imagen 4">
            <a:extLst>
              <a:ext uri="{FF2B5EF4-FFF2-40B4-BE49-F238E27FC236}">
                <a16:creationId xmlns:a16="http://schemas.microsoft.com/office/drawing/2014/main" id="{F00E4122-6A98-B747-BE02-389164F5EB02}"/>
              </a:ext>
            </a:extLst>
          </p:cNvPr>
          <p:cNvPicPr>
            <a:picLocks noChangeAspect="1"/>
          </p:cNvPicPr>
          <p:nvPr/>
        </p:nvPicPr>
        <p:blipFill rotWithShape="1">
          <a:blip r:embed="rId3"/>
          <a:srcRect l="8311" t="19481" b="18610"/>
          <a:stretch/>
        </p:blipFill>
        <p:spPr>
          <a:xfrm>
            <a:off x="9964425" y="30842"/>
            <a:ext cx="2307785" cy="854984"/>
          </a:xfrm>
          <a:prstGeom prst="rect">
            <a:avLst/>
          </a:prstGeom>
        </p:spPr>
      </p:pic>
      <p:pic>
        <p:nvPicPr>
          <p:cNvPr id="6" name="Imagen 5">
            <a:extLst>
              <a:ext uri="{FF2B5EF4-FFF2-40B4-BE49-F238E27FC236}">
                <a16:creationId xmlns:a16="http://schemas.microsoft.com/office/drawing/2014/main" id="{CCDA5D1A-CE41-E042-8B1E-B602B564A63D}"/>
              </a:ext>
            </a:extLst>
          </p:cNvPr>
          <p:cNvPicPr>
            <a:picLocks noChangeAspect="1"/>
          </p:cNvPicPr>
          <p:nvPr/>
        </p:nvPicPr>
        <p:blipFill rotWithShape="1">
          <a:blip r:embed="rId4">
            <a:extLst>
              <a:ext uri="{28A0092B-C50C-407E-A947-70E740481C1C}">
                <a14:useLocalDpi xmlns:a14="http://schemas.microsoft.com/office/drawing/2010/main" val="0"/>
              </a:ext>
            </a:extLst>
          </a:blip>
          <a:srcRect t="54646"/>
          <a:stretch/>
        </p:blipFill>
        <p:spPr>
          <a:xfrm>
            <a:off x="-1" y="2246231"/>
            <a:ext cx="12191999" cy="3931921"/>
          </a:xfrm>
          <a:prstGeom prst="rect">
            <a:avLst/>
          </a:prstGeom>
        </p:spPr>
      </p:pic>
      <p:pic>
        <p:nvPicPr>
          <p:cNvPr id="9" name="Imagen 8">
            <a:extLst>
              <a:ext uri="{FF2B5EF4-FFF2-40B4-BE49-F238E27FC236}">
                <a16:creationId xmlns:a16="http://schemas.microsoft.com/office/drawing/2014/main" id="{D14FF483-C773-7147-9C40-A0FA0FB183F6}"/>
              </a:ext>
            </a:extLst>
          </p:cNvPr>
          <p:cNvPicPr>
            <a:picLocks noChangeAspect="1"/>
          </p:cNvPicPr>
          <p:nvPr/>
        </p:nvPicPr>
        <p:blipFill rotWithShape="1">
          <a:blip r:embed="rId4">
            <a:extLst>
              <a:ext uri="{28A0092B-C50C-407E-A947-70E740481C1C}">
                <a14:useLocalDpi xmlns:a14="http://schemas.microsoft.com/office/drawing/2010/main" val="0"/>
              </a:ext>
            </a:extLst>
          </a:blip>
          <a:srcRect b="80043"/>
          <a:stretch/>
        </p:blipFill>
        <p:spPr>
          <a:xfrm>
            <a:off x="0" y="885826"/>
            <a:ext cx="12192000" cy="1360405"/>
          </a:xfrm>
          <a:prstGeom prst="rect">
            <a:avLst/>
          </a:prstGeom>
        </p:spPr>
      </p:pic>
    </p:spTree>
    <p:extLst>
      <p:ext uri="{BB962C8B-B14F-4D97-AF65-F5344CB8AC3E}">
        <p14:creationId xmlns:p14="http://schemas.microsoft.com/office/powerpoint/2010/main" val="682168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D0C133A-7EEE-CC4E-A77A-75417A96ABE0}"/>
              </a:ext>
            </a:extLst>
          </p:cNvPr>
          <p:cNvSpPr txBox="1">
            <a:spLocks/>
          </p:cNvSpPr>
          <p:nvPr/>
        </p:nvSpPr>
        <p:spPr>
          <a:xfrm>
            <a:off x="0" y="-2488"/>
            <a:ext cx="9884215" cy="888314"/>
          </a:xfrm>
          <a:prstGeom prst="rect">
            <a:avLst/>
          </a:prstGeom>
          <a:solidFill>
            <a:schemeClr val="bg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Eras Demi ITC" panose="020B0805030504020804" pitchFamily="34" charset="0"/>
                <a:ea typeface="+mj-ea"/>
                <a:cs typeface="+mj-cs"/>
              </a:rPr>
            </a:br>
            <a:r>
              <a:rPr kumimoji="0" lang="es-ES" sz="31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Consenso PTCL – NOS de  GELL: Recomendaciones de Expertos</a:t>
            </a:r>
            <a:endParaRPr kumimoji="0" lang="es-CO"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5" name="Imagen 4">
            <a:extLst>
              <a:ext uri="{FF2B5EF4-FFF2-40B4-BE49-F238E27FC236}">
                <a16:creationId xmlns:a16="http://schemas.microsoft.com/office/drawing/2014/main" id="{F00E4122-6A98-B747-BE02-389164F5EB02}"/>
              </a:ext>
            </a:extLst>
          </p:cNvPr>
          <p:cNvPicPr>
            <a:picLocks noChangeAspect="1"/>
          </p:cNvPicPr>
          <p:nvPr/>
        </p:nvPicPr>
        <p:blipFill rotWithShape="1">
          <a:blip r:embed="rId3"/>
          <a:srcRect l="8311" t="19481" b="18610"/>
          <a:stretch/>
        </p:blipFill>
        <p:spPr>
          <a:xfrm>
            <a:off x="9964425" y="30842"/>
            <a:ext cx="2307785" cy="854984"/>
          </a:xfrm>
          <a:prstGeom prst="rect">
            <a:avLst/>
          </a:prstGeom>
        </p:spPr>
      </p:pic>
      <p:pic>
        <p:nvPicPr>
          <p:cNvPr id="7" name="Imagen 6">
            <a:extLst>
              <a:ext uri="{FF2B5EF4-FFF2-40B4-BE49-F238E27FC236}">
                <a16:creationId xmlns:a16="http://schemas.microsoft.com/office/drawing/2014/main" id="{8E927B10-C9F0-E24F-9F3A-11954732B4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17" y="885826"/>
            <a:ext cx="12131383" cy="5271085"/>
          </a:xfrm>
          <a:prstGeom prst="rect">
            <a:avLst/>
          </a:prstGeom>
        </p:spPr>
      </p:pic>
    </p:spTree>
    <p:extLst>
      <p:ext uri="{BB962C8B-B14F-4D97-AF65-F5344CB8AC3E}">
        <p14:creationId xmlns:p14="http://schemas.microsoft.com/office/powerpoint/2010/main" val="3039304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DDADDE-EB81-974C-F6A1-F46FC4863B83}"/>
              </a:ext>
            </a:extLst>
          </p:cNvPr>
          <p:cNvSpPr>
            <a:spLocks noGrp="1"/>
          </p:cNvSpPr>
          <p:nvPr>
            <p:ph type="ctrTitle"/>
          </p:nvPr>
        </p:nvSpPr>
        <p:spPr>
          <a:xfrm>
            <a:off x="7188052" y="1147136"/>
            <a:ext cx="4882027" cy="2365971"/>
          </a:xfrm>
        </p:spPr>
        <p:txBody>
          <a:bodyPr anchor="b">
            <a:noAutofit/>
          </a:bodyPr>
          <a:lstStyle/>
          <a:p>
            <a:pPr algn="l"/>
            <a:r>
              <a:rPr lang="pt-BR" sz="4000" dirty="0">
                <a:latin typeface="Eras Demi ITC" panose="020B0805030504020804" pitchFamily="34" charset="0"/>
              </a:rPr>
              <a:t>Linfomas de células T Periféricos no especificados</a:t>
            </a:r>
            <a:endParaRPr lang="es-CO" sz="4000" dirty="0">
              <a:latin typeface="Eras Demi ITC" panose="020B0805030504020804" pitchFamily="34" charset="0"/>
            </a:endParaRPr>
          </a:p>
        </p:txBody>
      </p:sp>
      <p:sp>
        <p:nvSpPr>
          <p:cNvPr id="3" name="Subtítulo 2">
            <a:extLst>
              <a:ext uri="{FF2B5EF4-FFF2-40B4-BE49-F238E27FC236}">
                <a16:creationId xmlns:a16="http://schemas.microsoft.com/office/drawing/2014/main" id="{0022C45C-52F3-A983-366A-0EA4767F8A42}"/>
              </a:ext>
            </a:extLst>
          </p:cNvPr>
          <p:cNvSpPr>
            <a:spLocks noGrp="1"/>
          </p:cNvSpPr>
          <p:nvPr>
            <p:ph type="subTitle" idx="1"/>
          </p:nvPr>
        </p:nvSpPr>
        <p:spPr>
          <a:xfrm>
            <a:off x="7585412" y="4285046"/>
            <a:ext cx="4606587" cy="1932874"/>
          </a:xfrm>
        </p:spPr>
        <p:txBody>
          <a:bodyPr anchor="t">
            <a:normAutofit/>
          </a:bodyPr>
          <a:lstStyle/>
          <a:p>
            <a:pPr algn="just"/>
            <a:r>
              <a:rPr lang="es-ES" sz="1800" b="1" i="1" dirty="0"/>
              <a:t>Consenso del Grupo de Estudio Latinoamericano de Linfoproliferativos GELL</a:t>
            </a:r>
          </a:p>
          <a:p>
            <a:pPr algn="just"/>
            <a:r>
              <a:rPr lang="es-ES" sz="1800" b="1" i="1" dirty="0"/>
              <a:t>Recomendaciones Basadas en Consenso de Expertos</a:t>
            </a:r>
          </a:p>
          <a:p>
            <a:pPr algn="just"/>
            <a:r>
              <a:rPr lang="es-ES" sz="1800" b="1" i="1" dirty="0"/>
              <a:t>2023 </a:t>
            </a:r>
          </a:p>
          <a:p>
            <a:pPr algn="just"/>
            <a:endParaRPr lang="es-CO" sz="1600" i="1" dirty="0"/>
          </a:p>
        </p:txBody>
      </p:sp>
      <p:pic>
        <p:nvPicPr>
          <p:cNvPr id="4" name="Imagen 3">
            <a:extLst>
              <a:ext uri="{FF2B5EF4-FFF2-40B4-BE49-F238E27FC236}">
                <a16:creationId xmlns:a16="http://schemas.microsoft.com/office/drawing/2014/main" id="{F0FDC5F0-BD37-BF0A-16EF-2A36624E39E5}"/>
              </a:ext>
            </a:extLst>
          </p:cNvPr>
          <p:cNvPicPr>
            <a:picLocks noChangeAspect="1"/>
          </p:cNvPicPr>
          <p:nvPr/>
        </p:nvPicPr>
        <p:blipFill rotWithShape="1">
          <a:blip r:embed="rId2"/>
          <a:srcRect t="2426" r="-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414392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D0C133A-7EEE-CC4E-A77A-75417A96ABE0}"/>
              </a:ext>
            </a:extLst>
          </p:cNvPr>
          <p:cNvSpPr txBox="1">
            <a:spLocks/>
          </p:cNvSpPr>
          <p:nvPr/>
        </p:nvSpPr>
        <p:spPr>
          <a:xfrm>
            <a:off x="0" y="-2488"/>
            <a:ext cx="9884215" cy="888314"/>
          </a:xfrm>
          <a:prstGeom prst="rect">
            <a:avLst/>
          </a:prstGeom>
          <a:solidFill>
            <a:schemeClr val="bg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Eras Demi ITC" panose="020B0805030504020804" pitchFamily="34" charset="0"/>
                <a:ea typeface="+mj-ea"/>
                <a:cs typeface="+mj-cs"/>
              </a:rPr>
            </a:br>
            <a:r>
              <a:rPr kumimoji="0" lang="es-ES" sz="31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Consenso PTCL – NOS de  GELL: Recomendaciones de Expertos</a:t>
            </a:r>
            <a:endParaRPr kumimoji="0" lang="es-CO"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5" name="Imagen 4">
            <a:extLst>
              <a:ext uri="{FF2B5EF4-FFF2-40B4-BE49-F238E27FC236}">
                <a16:creationId xmlns:a16="http://schemas.microsoft.com/office/drawing/2014/main" id="{F00E4122-6A98-B747-BE02-389164F5EB02}"/>
              </a:ext>
            </a:extLst>
          </p:cNvPr>
          <p:cNvPicPr>
            <a:picLocks noChangeAspect="1"/>
          </p:cNvPicPr>
          <p:nvPr/>
        </p:nvPicPr>
        <p:blipFill rotWithShape="1">
          <a:blip r:embed="rId3"/>
          <a:srcRect l="8311" t="19481" b="18610"/>
          <a:stretch/>
        </p:blipFill>
        <p:spPr>
          <a:xfrm>
            <a:off x="9964425" y="30842"/>
            <a:ext cx="2307785" cy="854984"/>
          </a:xfrm>
          <a:prstGeom prst="rect">
            <a:avLst/>
          </a:prstGeom>
        </p:spPr>
      </p:pic>
      <p:sp>
        <p:nvSpPr>
          <p:cNvPr id="6" name="CuadroTexto 5">
            <a:extLst>
              <a:ext uri="{FF2B5EF4-FFF2-40B4-BE49-F238E27FC236}">
                <a16:creationId xmlns:a16="http://schemas.microsoft.com/office/drawing/2014/main" id="{4ECBA16C-E155-C04E-9914-7906AD9013C7}"/>
              </a:ext>
            </a:extLst>
          </p:cNvPr>
          <p:cNvSpPr txBox="1"/>
          <p:nvPr/>
        </p:nvSpPr>
        <p:spPr>
          <a:xfrm>
            <a:off x="671511" y="1163934"/>
            <a:ext cx="10086535" cy="5509200"/>
          </a:xfrm>
          <a:prstGeom prst="rect">
            <a:avLst/>
          </a:prstGeom>
          <a:noFill/>
        </p:spPr>
        <p:txBody>
          <a:bodyPr wrap="square">
            <a:spAutoFit/>
          </a:bodyPr>
          <a:lstStyle/>
          <a:p>
            <a:pPr algn="just"/>
            <a:r>
              <a:rPr lang="es-CO" sz="3200" b="1" dirty="0">
                <a:effectLst/>
                <a:latin typeface="Times New Roman" panose="02020603050405020304" pitchFamily="18" charset="0"/>
                <a:ea typeface="Times New Roman" panose="02020603050405020304" pitchFamily="18" charset="0"/>
              </a:rPr>
              <a:t>Fuerza:</a:t>
            </a:r>
            <a:r>
              <a:rPr lang="es-CO" sz="3200" dirty="0">
                <a:effectLst/>
                <a:latin typeface="Times New Roman" panose="02020603050405020304" pitchFamily="18" charset="0"/>
                <a:ea typeface="Times New Roman" panose="02020603050405020304" pitchFamily="18" charset="0"/>
              </a:rPr>
              <a:t> </a:t>
            </a:r>
          </a:p>
          <a:p>
            <a:pPr algn="just"/>
            <a:r>
              <a:rPr lang="es-CO" sz="3200" dirty="0">
                <a:effectLst/>
                <a:latin typeface="Times New Roman" panose="02020603050405020304" pitchFamily="18" charset="0"/>
                <a:ea typeface="Times New Roman" panose="02020603050405020304" pitchFamily="18" charset="0"/>
              </a:rPr>
              <a:t>Si bien la certeza general de evidencia fue muy baja, la magnitud de los potenciales beneficios orientados al rendimiento pronostico es aceptable hasta la actualidad, tanto en la evidencia directa como indirecta. </a:t>
            </a:r>
          </a:p>
          <a:p>
            <a:pPr algn="just"/>
            <a:r>
              <a:rPr lang="es-CO" sz="3200" dirty="0">
                <a:effectLst/>
                <a:latin typeface="Times New Roman" panose="02020603050405020304" pitchFamily="18" charset="0"/>
                <a:ea typeface="Times New Roman" panose="02020603050405020304" pitchFamily="18" charset="0"/>
              </a:rPr>
              <a:t>Además, los costos serían menores y sería la vía más aceptable tanto por el personal de salud como por los pacientes. </a:t>
            </a:r>
          </a:p>
          <a:p>
            <a:pPr algn="just"/>
            <a:r>
              <a:rPr lang="es-CO" sz="3200" dirty="0">
                <a:effectLst/>
                <a:latin typeface="Times New Roman" panose="02020603050405020304" pitchFamily="18" charset="0"/>
                <a:ea typeface="Times New Roman" panose="02020603050405020304" pitchFamily="18" charset="0"/>
              </a:rPr>
              <a:t>Sin embargo, reúne serias falencias para agrupar casos de alto riesgo. </a:t>
            </a:r>
          </a:p>
          <a:p>
            <a:pPr algn="just"/>
            <a:r>
              <a:rPr lang="es-CO" sz="3200" dirty="0">
                <a:effectLst/>
                <a:latin typeface="Times New Roman" panose="02020603050405020304" pitchFamily="18" charset="0"/>
                <a:ea typeface="Times New Roman" panose="02020603050405020304" pitchFamily="18" charset="0"/>
              </a:rPr>
              <a:t>Por ello, esta recomendación fue </a:t>
            </a:r>
            <a:r>
              <a:rPr lang="es-CO" sz="3200" b="1" i="1" dirty="0">
                <a:effectLst/>
                <a:latin typeface="Times New Roman" panose="02020603050405020304" pitchFamily="18" charset="0"/>
                <a:ea typeface="Times New Roman" panose="02020603050405020304" pitchFamily="18" charset="0"/>
              </a:rPr>
              <a:t>condicional</a:t>
            </a:r>
            <a:r>
              <a:rPr lang="es-CO" sz="3200" dirty="0">
                <a:effectLst/>
                <a:latin typeface="Times New Roman" panose="02020603050405020304" pitchFamily="18" charset="0"/>
                <a:ea typeface="Times New Roman" panose="02020603050405020304" pitchFamily="18" charset="0"/>
              </a:rPr>
              <a:t>.</a:t>
            </a:r>
            <a:r>
              <a:rPr lang="es-CO" sz="3200" dirty="0">
                <a:effectLst/>
              </a:rPr>
              <a:t> </a:t>
            </a:r>
            <a:endParaRPr lang="es-CO" sz="3200" dirty="0"/>
          </a:p>
        </p:txBody>
      </p:sp>
    </p:spTree>
    <p:extLst>
      <p:ext uri="{BB962C8B-B14F-4D97-AF65-F5344CB8AC3E}">
        <p14:creationId xmlns:p14="http://schemas.microsoft.com/office/powerpoint/2010/main" val="4017737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D0C133A-7EEE-CC4E-A77A-75417A96ABE0}"/>
              </a:ext>
            </a:extLst>
          </p:cNvPr>
          <p:cNvSpPr txBox="1">
            <a:spLocks/>
          </p:cNvSpPr>
          <p:nvPr/>
        </p:nvSpPr>
        <p:spPr>
          <a:xfrm>
            <a:off x="0" y="-2488"/>
            <a:ext cx="9884215" cy="888314"/>
          </a:xfrm>
          <a:prstGeom prst="rect">
            <a:avLst/>
          </a:prstGeom>
          <a:solidFill>
            <a:schemeClr val="bg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Eras Demi ITC" panose="020B0805030504020804" pitchFamily="34" charset="0"/>
                <a:ea typeface="+mj-ea"/>
                <a:cs typeface="+mj-cs"/>
              </a:rPr>
            </a:br>
            <a:r>
              <a:rPr kumimoji="0" lang="es-ES" sz="31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Consenso PTCL – NOS de  GELL: Recomendaciones de Expertos</a:t>
            </a:r>
            <a:endParaRPr kumimoji="0" lang="es-CO"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5" name="Imagen 4">
            <a:extLst>
              <a:ext uri="{FF2B5EF4-FFF2-40B4-BE49-F238E27FC236}">
                <a16:creationId xmlns:a16="http://schemas.microsoft.com/office/drawing/2014/main" id="{F00E4122-6A98-B747-BE02-389164F5EB02}"/>
              </a:ext>
            </a:extLst>
          </p:cNvPr>
          <p:cNvPicPr>
            <a:picLocks noChangeAspect="1"/>
          </p:cNvPicPr>
          <p:nvPr/>
        </p:nvPicPr>
        <p:blipFill rotWithShape="1">
          <a:blip r:embed="rId3"/>
          <a:srcRect l="8311" t="19481" b="18610"/>
          <a:stretch/>
        </p:blipFill>
        <p:spPr>
          <a:xfrm>
            <a:off x="9964425" y="30842"/>
            <a:ext cx="2307785" cy="854984"/>
          </a:xfrm>
          <a:prstGeom prst="rect">
            <a:avLst/>
          </a:prstGeom>
        </p:spPr>
      </p:pic>
      <p:sp>
        <p:nvSpPr>
          <p:cNvPr id="7" name="CuadroTexto 6">
            <a:extLst>
              <a:ext uri="{FF2B5EF4-FFF2-40B4-BE49-F238E27FC236}">
                <a16:creationId xmlns:a16="http://schemas.microsoft.com/office/drawing/2014/main" id="{B9FEE507-9978-4A4D-8C71-698AB39B5C0D}"/>
              </a:ext>
            </a:extLst>
          </p:cNvPr>
          <p:cNvSpPr txBox="1"/>
          <p:nvPr/>
        </p:nvSpPr>
        <p:spPr>
          <a:xfrm>
            <a:off x="114300" y="1114426"/>
            <a:ext cx="12157910" cy="1133965"/>
          </a:xfrm>
          <a:prstGeom prst="rect">
            <a:avLst/>
          </a:prstGeom>
          <a:noFill/>
        </p:spPr>
        <p:txBody>
          <a:bodyPr wrap="square">
            <a:spAutoFit/>
          </a:bodyPr>
          <a:lstStyle/>
          <a:p>
            <a:pPr algn="ctr">
              <a:lnSpc>
                <a:spcPct val="150000"/>
              </a:lnSpc>
            </a:pPr>
            <a:r>
              <a:rPr lang="es-ES" sz="2400" b="1" u="sng" kern="0" dirty="0">
                <a:solidFill>
                  <a:schemeClr val="accent6">
                    <a:lumMod val="75000"/>
                  </a:schemeClr>
                </a:solidFill>
                <a:effectLst/>
                <a:latin typeface="Times New Roman" panose="02020603050405020304" pitchFamily="18" charset="0"/>
                <a:ea typeface="Arial" panose="020B0604020202020204" pitchFamily="34" charset="0"/>
              </a:rPr>
              <a:t>Respuesta 3 - Avances en el Tratamiento</a:t>
            </a:r>
            <a:endParaRPr lang="es-CO" sz="2400" b="1" u="sng" kern="0" dirty="0">
              <a:solidFill>
                <a:schemeClr val="accent6">
                  <a:lumMod val="75000"/>
                </a:schemeClr>
              </a:solidFill>
              <a:effectLst/>
              <a:latin typeface="Times New Roman" panose="02020603050405020304" pitchFamily="18" charset="0"/>
            </a:endParaRPr>
          </a:p>
          <a:p>
            <a:pPr algn="ctr">
              <a:lnSpc>
                <a:spcPct val="150000"/>
              </a:lnSpc>
            </a:pPr>
            <a:r>
              <a:rPr lang="es-ES" sz="2400" b="1" u="sng" dirty="0">
                <a:solidFill>
                  <a:schemeClr val="accent6">
                    <a:lumMod val="75000"/>
                  </a:schemeClr>
                </a:solidFill>
                <a:effectLst/>
                <a:latin typeface="Times New Roman" panose="02020603050405020304" pitchFamily="18" charset="0"/>
              </a:rPr>
              <a:t>¿Considera pertinente y útil la adición de </a:t>
            </a:r>
            <a:r>
              <a:rPr lang="es-ES" sz="2400" b="1" u="sng" dirty="0" err="1">
                <a:solidFill>
                  <a:schemeClr val="accent6">
                    <a:lumMod val="75000"/>
                  </a:schemeClr>
                </a:solidFill>
                <a:effectLst/>
                <a:latin typeface="Times New Roman" panose="02020603050405020304" pitchFamily="18" charset="0"/>
              </a:rPr>
              <a:t>Etopósido</a:t>
            </a:r>
            <a:r>
              <a:rPr lang="es-ES" sz="2400" b="1" u="sng" dirty="0">
                <a:solidFill>
                  <a:schemeClr val="accent6">
                    <a:lumMod val="75000"/>
                  </a:schemeClr>
                </a:solidFill>
                <a:effectLst/>
                <a:latin typeface="Times New Roman" panose="02020603050405020304" pitchFamily="18" charset="0"/>
              </a:rPr>
              <a:t> en primera línea de tratamiento?</a:t>
            </a:r>
            <a:endParaRPr lang="es-CO" sz="2400" b="1" u="sng" dirty="0">
              <a:solidFill>
                <a:schemeClr val="accent6">
                  <a:lumMod val="75000"/>
                </a:schemeClr>
              </a:solidFill>
              <a:effectLst/>
              <a:latin typeface="Times New Roman" panose="02020603050405020304" pitchFamily="18" charset="0"/>
            </a:endParaRPr>
          </a:p>
        </p:txBody>
      </p:sp>
      <p:sp>
        <p:nvSpPr>
          <p:cNvPr id="8" name="CuadroTexto 7">
            <a:extLst>
              <a:ext uri="{FF2B5EF4-FFF2-40B4-BE49-F238E27FC236}">
                <a16:creationId xmlns:a16="http://schemas.microsoft.com/office/drawing/2014/main" id="{E5E167C7-26DE-544A-BB40-C94EA04D7F68}"/>
              </a:ext>
            </a:extLst>
          </p:cNvPr>
          <p:cNvSpPr txBox="1"/>
          <p:nvPr/>
        </p:nvSpPr>
        <p:spPr>
          <a:xfrm>
            <a:off x="783687" y="2828114"/>
            <a:ext cx="10624625" cy="2677656"/>
          </a:xfrm>
          <a:prstGeom prst="rect">
            <a:avLst/>
          </a:prstGeom>
          <a:noFill/>
        </p:spPr>
        <p:txBody>
          <a:bodyPr wrap="square">
            <a:spAutoFit/>
          </a:bodyPr>
          <a:lstStyle/>
          <a:p>
            <a:pPr algn="just"/>
            <a:r>
              <a:rPr lang="es-CU" sz="2800" dirty="0">
                <a:effectLst/>
                <a:latin typeface="Times New Roman" panose="02020603050405020304" pitchFamily="18" charset="0"/>
                <a:ea typeface="Times New Roman" panose="02020603050405020304" pitchFamily="18" charset="0"/>
              </a:rPr>
              <a:t>Tomando en consideración los criterios y resultados de diversos estudios con referencia a la adición del etopósido </a:t>
            </a:r>
            <a:r>
              <a:rPr lang="es-ES" sz="2800" dirty="0">
                <a:effectLst/>
                <a:latin typeface="Times New Roman" panose="02020603050405020304" pitchFamily="18" charset="0"/>
                <a:ea typeface="Times New Roman" panose="02020603050405020304" pitchFamily="18" charset="0"/>
              </a:rPr>
              <a:t>en primera línea de tratamiento para pacientes con LCTP-NE (PTCL-NOS), nuestra propuesta es </a:t>
            </a:r>
            <a:r>
              <a:rPr lang="es-ES" sz="2800" b="1" dirty="0">
                <a:effectLst/>
                <a:latin typeface="Times New Roman" panose="02020603050405020304" pitchFamily="18" charset="0"/>
                <a:ea typeface="Times New Roman" panose="02020603050405020304" pitchFamily="18" charset="0"/>
              </a:rPr>
              <a:t>ADICIONARLO, pero considerar el estadio y la presencia o no de factores de pronóstico adverso </a:t>
            </a:r>
            <a:r>
              <a:rPr lang="es-ES" sz="2800" dirty="0">
                <a:effectLst/>
                <a:latin typeface="Times New Roman" panose="02020603050405020304" pitchFamily="18" charset="0"/>
                <a:ea typeface="Times New Roman" panose="02020603050405020304" pitchFamily="18" charset="0"/>
              </a:rPr>
              <a:t>al debut de cada paciente para la confección del Protocolo Terapéutico a imponer</a:t>
            </a:r>
            <a:r>
              <a:rPr lang="es-CO" sz="2800" dirty="0">
                <a:effectLst/>
              </a:rPr>
              <a:t> </a:t>
            </a:r>
            <a:endParaRPr lang="es-CO" sz="2800" dirty="0"/>
          </a:p>
        </p:txBody>
      </p:sp>
    </p:spTree>
    <p:extLst>
      <p:ext uri="{BB962C8B-B14F-4D97-AF65-F5344CB8AC3E}">
        <p14:creationId xmlns:p14="http://schemas.microsoft.com/office/powerpoint/2010/main" val="2890408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D0C133A-7EEE-CC4E-A77A-75417A96ABE0}"/>
              </a:ext>
            </a:extLst>
          </p:cNvPr>
          <p:cNvSpPr txBox="1">
            <a:spLocks/>
          </p:cNvSpPr>
          <p:nvPr/>
        </p:nvSpPr>
        <p:spPr>
          <a:xfrm>
            <a:off x="0" y="-2488"/>
            <a:ext cx="9884215" cy="888314"/>
          </a:xfrm>
          <a:prstGeom prst="rect">
            <a:avLst/>
          </a:prstGeom>
          <a:solidFill>
            <a:schemeClr val="bg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Eras Demi ITC" panose="020B0805030504020804" pitchFamily="34" charset="0"/>
                <a:ea typeface="+mj-ea"/>
                <a:cs typeface="+mj-cs"/>
              </a:rPr>
            </a:br>
            <a:r>
              <a:rPr kumimoji="0" lang="es-ES" sz="31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Consenso PTCL – NOS de  GELL: Recomendaciones de Expertos</a:t>
            </a:r>
            <a:endParaRPr kumimoji="0" lang="es-CO"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5" name="Imagen 4">
            <a:extLst>
              <a:ext uri="{FF2B5EF4-FFF2-40B4-BE49-F238E27FC236}">
                <a16:creationId xmlns:a16="http://schemas.microsoft.com/office/drawing/2014/main" id="{F00E4122-6A98-B747-BE02-389164F5EB02}"/>
              </a:ext>
            </a:extLst>
          </p:cNvPr>
          <p:cNvPicPr>
            <a:picLocks noChangeAspect="1"/>
          </p:cNvPicPr>
          <p:nvPr/>
        </p:nvPicPr>
        <p:blipFill rotWithShape="1">
          <a:blip r:embed="rId3"/>
          <a:srcRect l="8311" t="19481" b="18610"/>
          <a:stretch/>
        </p:blipFill>
        <p:spPr>
          <a:xfrm>
            <a:off x="9964425" y="30842"/>
            <a:ext cx="2307785" cy="854984"/>
          </a:xfrm>
          <a:prstGeom prst="rect">
            <a:avLst/>
          </a:prstGeom>
        </p:spPr>
      </p:pic>
      <p:pic>
        <p:nvPicPr>
          <p:cNvPr id="7" name="Picture 4">
            <a:extLst>
              <a:ext uri="{FF2B5EF4-FFF2-40B4-BE49-F238E27FC236}">
                <a16:creationId xmlns:a16="http://schemas.microsoft.com/office/drawing/2014/main" id="{8AA37E52-742A-5A4D-BA45-0A1589E1EF48}"/>
              </a:ext>
            </a:extLst>
          </p:cNvPr>
          <p:cNvPicPr>
            <a:picLocks noChangeAspect="1"/>
          </p:cNvPicPr>
          <p:nvPr/>
        </p:nvPicPr>
        <p:blipFill rotWithShape="1">
          <a:blip r:embed="rId4"/>
          <a:srcRect l="4937" t="20253" r="25570" b="9931"/>
          <a:stretch/>
        </p:blipFill>
        <p:spPr>
          <a:xfrm>
            <a:off x="0" y="885826"/>
            <a:ext cx="12192000" cy="5286374"/>
          </a:xfrm>
          <a:prstGeom prst="rect">
            <a:avLst/>
          </a:prstGeom>
        </p:spPr>
      </p:pic>
    </p:spTree>
    <p:extLst>
      <p:ext uri="{BB962C8B-B14F-4D97-AF65-F5344CB8AC3E}">
        <p14:creationId xmlns:p14="http://schemas.microsoft.com/office/powerpoint/2010/main" val="978161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D0C133A-7EEE-CC4E-A77A-75417A96ABE0}"/>
              </a:ext>
            </a:extLst>
          </p:cNvPr>
          <p:cNvSpPr txBox="1">
            <a:spLocks/>
          </p:cNvSpPr>
          <p:nvPr/>
        </p:nvSpPr>
        <p:spPr>
          <a:xfrm>
            <a:off x="0" y="-2488"/>
            <a:ext cx="9884215" cy="888314"/>
          </a:xfrm>
          <a:prstGeom prst="rect">
            <a:avLst/>
          </a:prstGeom>
          <a:solidFill>
            <a:schemeClr val="bg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Eras Demi ITC" panose="020B0805030504020804" pitchFamily="34" charset="0"/>
                <a:ea typeface="+mj-ea"/>
                <a:cs typeface="+mj-cs"/>
              </a:rPr>
            </a:br>
            <a:r>
              <a:rPr kumimoji="0" lang="es-ES" sz="31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Consenso PTCL – NOS de  GELL: Recomendaciones de Expertos</a:t>
            </a:r>
            <a:endParaRPr kumimoji="0" lang="es-CO"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5" name="Imagen 4">
            <a:extLst>
              <a:ext uri="{FF2B5EF4-FFF2-40B4-BE49-F238E27FC236}">
                <a16:creationId xmlns:a16="http://schemas.microsoft.com/office/drawing/2014/main" id="{F00E4122-6A98-B747-BE02-389164F5EB02}"/>
              </a:ext>
            </a:extLst>
          </p:cNvPr>
          <p:cNvPicPr>
            <a:picLocks noChangeAspect="1"/>
          </p:cNvPicPr>
          <p:nvPr/>
        </p:nvPicPr>
        <p:blipFill rotWithShape="1">
          <a:blip r:embed="rId3"/>
          <a:srcRect l="8311" t="19481" b="18610"/>
          <a:stretch/>
        </p:blipFill>
        <p:spPr>
          <a:xfrm>
            <a:off x="9964425" y="30842"/>
            <a:ext cx="2307785" cy="854984"/>
          </a:xfrm>
          <a:prstGeom prst="rect">
            <a:avLst/>
          </a:prstGeom>
        </p:spPr>
      </p:pic>
      <p:pic>
        <p:nvPicPr>
          <p:cNvPr id="6" name="Picture 4">
            <a:extLst>
              <a:ext uri="{FF2B5EF4-FFF2-40B4-BE49-F238E27FC236}">
                <a16:creationId xmlns:a16="http://schemas.microsoft.com/office/drawing/2014/main" id="{6F27CF8A-9E1E-1B42-BAEE-D3095E5CC8C8}"/>
              </a:ext>
            </a:extLst>
          </p:cNvPr>
          <p:cNvPicPr>
            <a:picLocks noChangeAspect="1"/>
          </p:cNvPicPr>
          <p:nvPr/>
        </p:nvPicPr>
        <p:blipFill rotWithShape="1">
          <a:blip r:embed="rId4"/>
          <a:srcRect l="5981" t="21434" r="25380" b="9931"/>
          <a:stretch/>
        </p:blipFill>
        <p:spPr>
          <a:xfrm>
            <a:off x="0" y="885827"/>
            <a:ext cx="12192000" cy="5243512"/>
          </a:xfrm>
          <a:prstGeom prst="rect">
            <a:avLst/>
          </a:prstGeom>
        </p:spPr>
      </p:pic>
    </p:spTree>
    <p:extLst>
      <p:ext uri="{BB962C8B-B14F-4D97-AF65-F5344CB8AC3E}">
        <p14:creationId xmlns:p14="http://schemas.microsoft.com/office/powerpoint/2010/main" val="124144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D0C133A-7EEE-CC4E-A77A-75417A96ABE0}"/>
              </a:ext>
            </a:extLst>
          </p:cNvPr>
          <p:cNvSpPr txBox="1">
            <a:spLocks/>
          </p:cNvSpPr>
          <p:nvPr/>
        </p:nvSpPr>
        <p:spPr>
          <a:xfrm>
            <a:off x="0" y="-2488"/>
            <a:ext cx="9884215" cy="888314"/>
          </a:xfrm>
          <a:prstGeom prst="rect">
            <a:avLst/>
          </a:prstGeom>
          <a:solidFill>
            <a:schemeClr val="bg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Eras Demi ITC" panose="020B0805030504020804" pitchFamily="34" charset="0"/>
                <a:ea typeface="+mj-ea"/>
                <a:cs typeface="+mj-cs"/>
              </a:rPr>
            </a:br>
            <a:r>
              <a:rPr kumimoji="0" lang="es-ES" sz="31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Consenso PTCL – NOS de  GELL: Recomendaciones de Expertos</a:t>
            </a:r>
            <a:endParaRPr kumimoji="0" lang="es-CO"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5" name="Imagen 4">
            <a:extLst>
              <a:ext uri="{FF2B5EF4-FFF2-40B4-BE49-F238E27FC236}">
                <a16:creationId xmlns:a16="http://schemas.microsoft.com/office/drawing/2014/main" id="{F00E4122-6A98-B747-BE02-389164F5EB02}"/>
              </a:ext>
            </a:extLst>
          </p:cNvPr>
          <p:cNvPicPr>
            <a:picLocks noChangeAspect="1"/>
          </p:cNvPicPr>
          <p:nvPr/>
        </p:nvPicPr>
        <p:blipFill rotWithShape="1">
          <a:blip r:embed="rId3"/>
          <a:srcRect l="8311" t="19481" b="18610"/>
          <a:stretch/>
        </p:blipFill>
        <p:spPr>
          <a:xfrm>
            <a:off x="9964425" y="30842"/>
            <a:ext cx="2307785" cy="854984"/>
          </a:xfrm>
          <a:prstGeom prst="rect">
            <a:avLst/>
          </a:prstGeom>
        </p:spPr>
      </p:pic>
      <p:sp>
        <p:nvSpPr>
          <p:cNvPr id="7" name="CuadroTexto 6">
            <a:extLst>
              <a:ext uri="{FF2B5EF4-FFF2-40B4-BE49-F238E27FC236}">
                <a16:creationId xmlns:a16="http://schemas.microsoft.com/office/drawing/2014/main" id="{D211C204-6EBB-D245-8737-683035928E21}"/>
              </a:ext>
            </a:extLst>
          </p:cNvPr>
          <p:cNvSpPr txBox="1"/>
          <p:nvPr/>
        </p:nvSpPr>
        <p:spPr>
          <a:xfrm>
            <a:off x="34090" y="6178980"/>
            <a:ext cx="12157910" cy="707886"/>
          </a:xfrm>
          <a:prstGeom prst="rect">
            <a:avLst/>
          </a:prstGeom>
          <a:noFill/>
        </p:spPr>
        <p:txBody>
          <a:bodyPr wrap="square">
            <a:spAutoFit/>
          </a:bodyPr>
          <a:lstStyle/>
          <a:p>
            <a:pPr algn="ctr"/>
            <a:r>
              <a:rPr lang="es-ES" sz="2000" b="1" kern="0" dirty="0">
                <a:solidFill>
                  <a:schemeClr val="bg1"/>
                </a:solidFill>
                <a:effectLst/>
                <a:latin typeface="Times New Roman" panose="02020603050405020304" pitchFamily="18" charset="0"/>
                <a:ea typeface="Arial" panose="020B0604020202020204" pitchFamily="34" charset="0"/>
              </a:rPr>
              <a:t>Respuesta 3 - Avances en el Tratamiento</a:t>
            </a:r>
            <a:endParaRPr lang="es-CO" sz="2000" b="1" kern="0" dirty="0">
              <a:solidFill>
                <a:schemeClr val="bg1"/>
              </a:solidFill>
              <a:effectLst/>
              <a:latin typeface="Times New Roman" panose="02020603050405020304" pitchFamily="18" charset="0"/>
            </a:endParaRPr>
          </a:p>
          <a:p>
            <a:pPr algn="ctr"/>
            <a:r>
              <a:rPr lang="es-ES" sz="2000" b="1" dirty="0">
                <a:solidFill>
                  <a:schemeClr val="bg1"/>
                </a:solidFill>
                <a:effectLst/>
                <a:latin typeface="Times New Roman" panose="02020603050405020304" pitchFamily="18" charset="0"/>
              </a:rPr>
              <a:t>¿Considera pertinente y útil la adición de </a:t>
            </a:r>
            <a:r>
              <a:rPr lang="es-ES" sz="2000" b="1" dirty="0" err="1">
                <a:solidFill>
                  <a:schemeClr val="bg1"/>
                </a:solidFill>
                <a:effectLst/>
                <a:latin typeface="Times New Roman" panose="02020603050405020304" pitchFamily="18" charset="0"/>
              </a:rPr>
              <a:t>Etopósido</a:t>
            </a:r>
            <a:r>
              <a:rPr lang="es-ES" sz="2000" b="1" dirty="0">
                <a:solidFill>
                  <a:schemeClr val="bg1"/>
                </a:solidFill>
                <a:effectLst/>
                <a:latin typeface="Times New Roman" panose="02020603050405020304" pitchFamily="18" charset="0"/>
              </a:rPr>
              <a:t> en primera línea de tratamiento?</a:t>
            </a:r>
            <a:endParaRPr lang="es-CO" sz="2000" b="1" dirty="0">
              <a:solidFill>
                <a:schemeClr val="bg1"/>
              </a:solidFill>
              <a:effectLst/>
              <a:latin typeface="Times New Roman" panose="02020603050405020304" pitchFamily="18" charset="0"/>
            </a:endParaRPr>
          </a:p>
        </p:txBody>
      </p:sp>
      <p:pic>
        <p:nvPicPr>
          <p:cNvPr id="3" name="Imagen 2">
            <a:extLst>
              <a:ext uri="{FF2B5EF4-FFF2-40B4-BE49-F238E27FC236}">
                <a16:creationId xmlns:a16="http://schemas.microsoft.com/office/drawing/2014/main" id="{F9FBD7A1-0317-C144-BD25-10F4066714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89" y="885826"/>
            <a:ext cx="9850125" cy="762000"/>
          </a:xfrm>
          <a:prstGeom prst="rect">
            <a:avLst/>
          </a:prstGeom>
        </p:spPr>
      </p:pic>
      <p:pic>
        <p:nvPicPr>
          <p:cNvPr id="9" name="Imagen 8">
            <a:extLst>
              <a:ext uri="{FF2B5EF4-FFF2-40B4-BE49-F238E27FC236}">
                <a16:creationId xmlns:a16="http://schemas.microsoft.com/office/drawing/2014/main" id="{C7D27D45-3A8F-4F4F-9F3D-48C68B12FC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4213" y="885826"/>
            <a:ext cx="2273697" cy="762000"/>
          </a:xfrm>
          <a:prstGeom prst="rect">
            <a:avLst/>
          </a:prstGeom>
        </p:spPr>
      </p:pic>
      <p:sp>
        <p:nvSpPr>
          <p:cNvPr id="11" name="CuadroTexto 10">
            <a:extLst>
              <a:ext uri="{FF2B5EF4-FFF2-40B4-BE49-F238E27FC236}">
                <a16:creationId xmlns:a16="http://schemas.microsoft.com/office/drawing/2014/main" id="{961FC270-A3CF-9443-97FE-E096B24D15E9}"/>
              </a:ext>
            </a:extLst>
          </p:cNvPr>
          <p:cNvSpPr txBox="1"/>
          <p:nvPr/>
        </p:nvSpPr>
        <p:spPr>
          <a:xfrm>
            <a:off x="5914272" y="901871"/>
            <a:ext cx="6215062" cy="276999"/>
          </a:xfrm>
          <a:prstGeom prst="rect">
            <a:avLst/>
          </a:prstGeom>
          <a:noFill/>
        </p:spPr>
        <p:txBody>
          <a:bodyPr wrap="square">
            <a:spAutoFit/>
          </a:bodyPr>
          <a:lstStyle/>
          <a:p>
            <a:pPr algn="r"/>
            <a:r>
              <a:rPr lang="es-CO" sz="1200" dirty="0">
                <a:solidFill>
                  <a:schemeClr val="bg1"/>
                </a:solidFill>
              </a:rPr>
              <a:t>(</a:t>
            </a:r>
            <a:r>
              <a:rPr lang="es-CO" sz="1200" dirty="0" err="1">
                <a:solidFill>
                  <a:schemeClr val="bg1"/>
                </a:solidFill>
              </a:rPr>
              <a:t>Blood</a:t>
            </a:r>
            <a:r>
              <a:rPr lang="es-CO" sz="1200" dirty="0">
                <a:solidFill>
                  <a:schemeClr val="bg1"/>
                </a:solidFill>
              </a:rPr>
              <a:t>. 2014;124(10):1570-1577)</a:t>
            </a:r>
          </a:p>
        </p:txBody>
      </p:sp>
      <p:pic>
        <p:nvPicPr>
          <p:cNvPr id="13" name="Imagen 12">
            <a:extLst>
              <a:ext uri="{FF2B5EF4-FFF2-40B4-BE49-F238E27FC236}">
                <a16:creationId xmlns:a16="http://schemas.microsoft.com/office/drawing/2014/main" id="{B5663C69-4F19-054F-B37B-5473C3B76A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63870"/>
            <a:ext cx="12157910" cy="4870279"/>
          </a:xfrm>
          <a:prstGeom prst="rect">
            <a:avLst/>
          </a:prstGeom>
        </p:spPr>
      </p:pic>
    </p:spTree>
    <p:extLst>
      <p:ext uri="{BB962C8B-B14F-4D97-AF65-F5344CB8AC3E}">
        <p14:creationId xmlns:p14="http://schemas.microsoft.com/office/powerpoint/2010/main" val="1895412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D0C133A-7EEE-CC4E-A77A-75417A96ABE0}"/>
              </a:ext>
            </a:extLst>
          </p:cNvPr>
          <p:cNvSpPr txBox="1">
            <a:spLocks/>
          </p:cNvSpPr>
          <p:nvPr/>
        </p:nvSpPr>
        <p:spPr>
          <a:xfrm>
            <a:off x="0" y="-2488"/>
            <a:ext cx="9884215" cy="888314"/>
          </a:xfrm>
          <a:prstGeom prst="rect">
            <a:avLst/>
          </a:prstGeom>
          <a:solidFill>
            <a:schemeClr val="bg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Eras Demi ITC" panose="020B0805030504020804" pitchFamily="34" charset="0"/>
                <a:ea typeface="+mj-ea"/>
                <a:cs typeface="+mj-cs"/>
              </a:rPr>
            </a:br>
            <a:r>
              <a:rPr kumimoji="0" lang="es-ES" sz="31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Consenso PTCL – NOS de  GELL: Recomendaciones de Expertos</a:t>
            </a:r>
            <a:endParaRPr kumimoji="0" lang="es-CO"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5" name="Imagen 4">
            <a:extLst>
              <a:ext uri="{FF2B5EF4-FFF2-40B4-BE49-F238E27FC236}">
                <a16:creationId xmlns:a16="http://schemas.microsoft.com/office/drawing/2014/main" id="{F00E4122-6A98-B747-BE02-389164F5EB02}"/>
              </a:ext>
            </a:extLst>
          </p:cNvPr>
          <p:cNvPicPr>
            <a:picLocks noChangeAspect="1"/>
          </p:cNvPicPr>
          <p:nvPr/>
        </p:nvPicPr>
        <p:blipFill rotWithShape="1">
          <a:blip r:embed="rId3"/>
          <a:srcRect l="8311" t="19481" b="18610"/>
          <a:stretch/>
        </p:blipFill>
        <p:spPr>
          <a:xfrm>
            <a:off x="9964425" y="30842"/>
            <a:ext cx="2307785" cy="854984"/>
          </a:xfrm>
          <a:prstGeom prst="rect">
            <a:avLst/>
          </a:prstGeom>
        </p:spPr>
      </p:pic>
      <p:sp>
        <p:nvSpPr>
          <p:cNvPr id="7" name="CuadroTexto 6">
            <a:extLst>
              <a:ext uri="{FF2B5EF4-FFF2-40B4-BE49-F238E27FC236}">
                <a16:creationId xmlns:a16="http://schemas.microsoft.com/office/drawing/2014/main" id="{D211C204-6EBB-D245-8737-683035928E21}"/>
              </a:ext>
            </a:extLst>
          </p:cNvPr>
          <p:cNvSpPr txBox="1"/>
          <p:nvPr/>
        </p:nvSpPr>
        <p:spPr>
          <a:xfrm>
            <a:off x="34090" y="6178980"/>
            <a:ext cx="1215791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mn-cs"/>
              </a:rPr>
              <a:t>Respuesta 3 - Avances en el Tratamiento</a:t>
            </a:r>
            <a:endParaRPr kumimoji="0" lang="es-CO" sz="2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¿Considera pertinente y útil la adición de </a:t>
            </a:r>
            <a:r>
              <a:rPr kumimoji="0" lang="es-E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Etopósido</a:t>
            </a:r>
            <a:r>
              <a:rPr kumimoji="0" lang="es-E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en primera línea de tratamiento?</a:t>
            </a:r>
            <a:endParaRPr kumimoji="0" lang="es-CO"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pic>
        <p:nvPicPr>
          <p:cNvPr id="3" name="Imagen 2">
            <a:extLst>
              <a:ext uri="{FF2B5EF4-FFF2-40B4-BE49-F238E27FC236}">
                <a16:creationId xmlns:a16="http://schemas.microsoft.com/office/drawing/2014/main" id="{F9FBD7A1-0317-C144-BD25-10F4066714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89" y="885826"/>
            <a:ext cx="9850125" cy="762000"/>
          </a:xfrm>
          <a:prstGeom prst="rect">
            <a:avLst/>
          </a:prstGeom>
        </p:spPr>
      </p:pic>
      <p:pic>
        <p:nvPicPr>
          <p:cNvPr id="9" name="Imagen 8">
            <a:extLst>
              <a:ext uri="{FF2B5EF4-FFF2-40B4-BE49-F238E27FC236}">
                <a16:creationId xmlns:a16="http://schemas.microsoft.com/office/drawing/2014/main" id="{C7D27D45-3A8F-4F4F-9F3D-48C68B12FC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4213" y="885826"/>
            <a:ext cx="2273697" cy="762000"/>
          </a:xfrm>
          <a:prstGeom prst="rect">
            <a:avLst/>
          </a:prstGeom>
        </p:spPr>
      </p:pic>
      <p:sp>
        <p:nvSpPr>
          <p:cNvPr id="11" name="CuadroTexto 10">
            <a:extLst>
              <a:ext uri="{FF2B5EF4-FFF2-40B4-BE49-F238E27FC236}">
                <a16:creationId xmlns:a16="http://schemas.microsoft.com/office/drawing/2014/main" id="{961FC270-A3CF-9443-97FE-E096B24D15E9}"/>
              </a:ext>
            </a:extLst>
          </p:cNvPr>
          <p:cNvSpPr txBox="1"/>
          <p:nvPr/>
        </p:nvSpPr>
        <p:spPr>
          <a:xfrm>
            <a:off x="5914272" y="901871"/>
            <a:ext cx="6215062"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s-CO" sz="1200" b="0" i="0" u="none" strike="noStrike" kern="1200" cap="none" spc="0" normalizeH="0" baseline="0" noProof="0" dirty="0" err="1">
                <a:ln>
                  <a:noFill/>
                </a:ln>
                <a:solidFill>
                  <a:prstClr val="white"/>
                </a:solidFill>
                <a:effectLst/>
                <a:uLnTx/>
                <a:uFillTx/>
                <a:latin typeface="Calibri" panose="020F0502020204030204"/>
                <a:ea typeface="+mn-ea"/>
                <a:cs typeface="+mn-cs"/>
              </a:rPr>
              <a:t>Blood</a:t>
            </a:r>
            <a:r>
              <a:rPr kumimoji="0" lang="es-CO" sz="1200" b="0" i="0" u="none" strike="noStrike" kern="1200" cap="none" spc="0" normalizeH="0" baseline="0" noProof="0" dirty="0">
                <a:ln>
                  <a:noFill/>
                </a:ln>
                <a:solidFill>
                  <a:prstClr val="white"/>
                </a:solidFill>
                <a:effectLst/>
                <a:uLnTx/>
                <a:uFillTx/>
                <a:latin typeface="Calibri" panose="020F0502020204030204"/>
                <a:ea typeface="+mn-ea"/>
                <a:cs typeface="+mn-cs"/>
              </a:rPr>
              <a:t>. 2014;124(10):1570-1577)</a:t>
            </a:r>
          </a:p>
        </p:txBody>
      </p:sp>
      <p:pic>
        <p:nvPicPr>
          <p:cNvPr id="6" name="Imagen 5">
            <a:extLst>
              <a:ext uri="{FF2B5EF4-FFF2-40B4-BE49-F238E27FC236}">
                <a16:creationId xmlns:a16="http://schemas.microsoft.com/office/drawing/2014/main" id="{45D238C4-2394-5344-A4E8-AB165AEF1C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88" y="1647826"/>
            <a:ext cx="12095245" cy="4531154"/>
          </a:xfrm>
          <a:prstGeom prst="rect">
            <a:avLst/>
          </a:prstGeom>
        </p:spPr>
      </p:pic>
    </p:spTree>
    <p:extLst>
      <p:ext uri="{BB962C8B-B14F-4D97-AF65-F5344CB8AC3E}">
        <p14:creationId xmlns:p14="http://schemas.microsoft.com/office/powerpoint/2010/main" val="28613166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D0C133A-7EEE-CC4E-A77A-75417A96ABE0}"/>
              </a:ext>
            </a:extLst>
          </p:cNvPr>
          <p:cNvSpPr txBox="1">
            <a:spLocks/>
          </p:cNvSpPr>
          <p:nvPr/>
        </p:nvSpPr>
        <p:spPr>
          <a:xfrm>
            <a:off x="0" y="-2488"/>
            <a:ext cx="9884215" cy="888314"/>
          </a:xfrm>
          <a:prstGeom prst="rect">
            <a:avLst/>
          </a:prstGeom>
          <a:solidFill>
            <a:schemeClr val="bg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Eras Demi ITC" panose="020B0805030504020804" pitchFamily="34" charset="0"/>
                <a:ea typeface="+mj-ea"/>
                <a:cs typeface="+mj-cs"/>
              </a:rPr>
            </a:br>
            <a:r>
              <a:rPr kumimoji="0" lang="es-ES" sz="31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Consenso PTCL – NOS de  GELL: Recomendaciones de Expertos</a:t>
            </a:r>
            <a:endParaRPr kumimoji="0" lang="es-CO"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5" name="Imagen 4">
            <a:extLst>
              <a:ext uri="{FF2B5EF4-FFF2-40B4-BE49-F238E27FC236}">
                <a16:creationId xmlns:a16="http://schemas.microsoft.com/office/drawing/2014/main" id="{F00E4122-6A98-B747-BE02-389164F5EB02}"/>
              </a:ext>
            </a:extLst>
          </p:cNvPr>
          <p:cNvPicPr>
            <a:picLocks noChangeAspect="1"/>
          </p:cNvPicPr>
          <p:nvPr/>
        </p:nvPicPr>
        <p:blipFill rotWithShape="1">
          <a:blip r:embed="rId3"/>
          <a:srcRect l="8311" t="19481" b="18610"/>
          <a:stretch/>
        </p:blipFill>
        <p:spPr>
          <a:xfrm>
            <a:off x="9964425" y="30842"/>
            <a:ext cx="2307785" cy="854984"/>
          </a:xfrm>
          <a:prstGeom prst="rect">
            <a:avLst/>
          </a:prstGeom>
        </p:spPr>
      </p:pic>
      <p:sp>
        <p:nvSpPr>
          <p:cNvPr id="7" name="CuadroTexto 6">
            <a:extLst>
              <a:ext uri="{FF2B5EF4-FFF2-40B4-BE49-F238E27FC236}">
                <a16:creationId xmlns:a16="http://schemas.microsoft.com/office/drawing/2014/main" id="{5264B117-96CA-804E-AC88-CDA3CF961A78}"/>
              </a:ext>
            </a:extLst>
          </p:cNvPr>
          <p:cNvSpPr txBox="1"/>
          <p:nvPr/>
        </p:nvSpPr>
        <p:spPr>
          <a:xfrm>
            <a:off x="0" y="6083021"/>
            <a:ext cx="11987213" cy="786754"/>
          </a:xfrm>
          <a:prstGeom prst="rect">
            <a:avLst/>
          </a:prstGeom>
          <a:noFill/>
        </p:spPr>
        <p:txBody>
          <a:bodyPr wrap="square">
            <a:spAutoFit/>
          </a:bodyPr>
          <a:lstStyle/>
          <a:p>
            <a:pPr algn="ctr">
              <a:lnSpc>
                <a:spcPct val="150000"/>
              </a:lnSpc>
            </a:pPr>
            <a:r>
              <a:rPr lang="es-ES" sz="1600" b="1" kern="0" dirty="0">
                <a:solidFill>
                  <a:schemeClr val="bg1"/>
                </a:solidFill>
                <a:effectLst/>
                <a:latin typeface="Times New Roman" panose="02020603050405020304" pitchFamily="18" charset="0"/>
                <a:ea typeface="Arial" panose="020B0604020202020204" pitchFamily="34" charset="0"/>
              </a:rPr>
              <a:t>- RESPUESTA 4 – </a:t>
            </a:r>
          </a:p>
          <a:p>
            <a:pPr algn="ctr">
              <a:lnSpc>
                <a:spcPct val="150000"/>
              </a:lnSpc>
            </a:pPr>
            <a:r>
              <a:rPr lang="es-ES" sz="1600" b="1" kern="0" dirty="0">
                <a:solidFill>
                  <a:schemeClr val="bg1"/>
                </a:solidFill>
                <a:effectLst/>
                <a:latin typeface="Times New Roman" panose="02020603050405020304" pitchFamily="18" charset="0"/>
              </a:rPr>
              <a:t>¿Considera pertinente y útil la adición de </a:t>
            </a:r>
            <a:r>
              <a:rPr lang="es-ES" sz="1600" b="1" kern="0" dirty="0" err="1">
                <a:solidFill>
                  <a:schemeClr val="bg1"/>
                </a:solidFill>
                <a:effectLst/>
                <a:latin typeface="Times New Roman" panose="02020603050405020304" pitchFamily="18" charset="0"/>
              </a:rPr>
              <a:t>Brentuximab</a:t>
            </a:r>
            <a:r>
              <a:rPr lang="es-ES" sz="1600" b="1" kern="0" dirty="0">
                <a:solidFill>
                  <a:schemeClr val="bg1"/>
                </a:solidFill>
                <a:effectLst/>
                <a:latin typeface="Times New Roman" panose="02020603050405020304" pitchFamily="18" charset="0"/>
              </a:rPr>
              <a:t> </a:t>
            </a:r>
            <a:r>
              <a:rPr lang="es-ES" sz="1600" b="1" kern="0" dirty="0" err="1">
                <a:solidFill>
                  <a:schemeClr val="bg1"/>
                </a:solidFill>
                <a:effectLst/>
                <a:latin typeface="Times New Roman" panose="02020603050405020304" pitchFamily="18" charset="0"/>
              </a:rPr>
              <a:t>Vedotin</a:t>
            </a:r>
            <a:r>
              <a:rPr lang="es-ES" sz="1600" b="1" kern="0" dirty="0">
                <a:solidFill>
                  <a:schemeClr val="bg1"/>
                </a:solidFill>
                <a:effectLst/>
                <a:latin typeface="Times New Roman" panose="02020603050405020304" pitchFamily="18" charset="0"/>
              </a:rPr>
              <a:t> (Protocolo A- CHP) en primera línea de tratamiento?</a:t>
            </a:r>
            <a:endParaRPr lang="es-CO" sz="1600" b="1" kern="0" dirty="0">
              <a:solidFill>
                <a:schemeClr val="bg1"/>
              </a:solidFill>
              <a:effectLst/>
              <a:latin typeface="Times New Roman" panose="02020603050405020304" pitchFamily="18" charset="0"/>
            </a:endParaRPr>
          </a:p>
        </p:txBody>
      </p:sp>
      <p:pic>
        <p:nvPicPr>
          <p:cNvPr id="8" name="Imagen 7">
            <a:extLst>
              <a:ext uri="{FF2B5EF4-FFF2-40B4-BE49-F238E27FC236}">
                <a16:creationId xmlns:a16="http://schemas.microsoft.com/office/drawing/2014/main" id="{3E4F491D-6782-1F44-A7D3-C77A00B062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84624"/>
            <a:ext cx="12192000" cy="5098397"/>
          </a:xfrm>
          <a:prstGeom prst="rect">
            <a:avLst/>
          </a:prstGeom>
        </p:spPr>
      </p:pic>
    </p:spTree>
    <p:extLst>
      <p:ext uri="{BB962C8B-B14F-4D97-AF65-F5344CB8AC3E}">
        <p14:creationId xmlns:p14="http://schemas.microsoft.com/office/powerpoint/2010/main" val="3668936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BF20A-C161-4E41-BEE2-EAA73ED8B450}"/>
              </a:ext>
            </a:extLst>
          </p:cNvPr>
          <p:cNvSpPr>
            <a:spLocks noGrp="1"/>
          </p:cNvSpPr>
          <p:nvPr>
            <p:ph type="title"/>
          </p:nvPr>
        </p:nvSpPr>
        <p:spPr>
          <a:xfrm>
            <a:off x="-8049" y="879986"/>
            <a:ext cx="12000022" cy="695570"/>
          </a:xfrm>
        </p:spPr>
        <p:txBody>
          <a:bodyPr>
            <a:normAutofit/>
          </a:bodyPr>
          <a:lstStyle/>
          <a:p>
            <a:r>
              <a:rPr lang="en-US" sz="3600" b="1" u="sng" dirty="0">
                <a:solidFill>
                  <a:schemeClr val="accent6">
                    <a:lumMod val="50000"/>
                  </a:schemeClr>
                </a:solidFill>
                <a:latin typeface="Microsoft YaHei UI Light" panose="020B0502040204020203" pitchFamily="34" charset="-122"/>
                <a:ea typeface="Microsoft YaHei UI Light" panose="020B0502040204020203" pitchFamily="34" charset="-122"/>
              </a:rPr>
              <a:t>ECHELON-2: </a:t>
            </a:r>
            <a:r>
              <a:rPr lang="en-US" sz="2400" b="1" u="sng" dirty="0">
                <a:solidFill>
                  <a:schemeClr val="accent6">
                    <a:lumMod val="50000"/>
                  </a:schemeClr>
                </a:solidFill>
                <a:latin typeface="Microsoft YaHei UI Light" panose="020B0502040204020203" pitchFamily="34" charset="-122"/>
                <a:ea typeface="Microsoft YaHei UI Light" panose="020B0502040204020203" pitchFamily="34" charset="-122"/>
              </a:rPr>
              <a:t>PFS by BICR in ITT Population </a:t>
            </a:r>
            <a:endParaRPr lang="en-US" sz="3600" b="1" u="sng" dirty="0">
              <a:solidFill>
                <a:schemeClr val="accent6">
                  <a:lumMod val="50000"/>
                </a:schemeClr>
              </a:solidFill>
              <a:latin typeface="Microsoft YaHei UI Light" panose="020B0502040204020203" pitchFamily="34" charset="-122"/>
              <a:ea typeface="Microsoft YaHei UI Light" panose="020B0502040204020203" pitchFamily="34" charset="-122"/>
            </a:endParaRPr>
          </a:p>
        </p:txBody>
      </p:sp>
      <p:sp>
        <p:nvSpPr>
          <p:cNvPr id="22" name="TextBox 21">
            <a:extLst>
              <a:ext uri="{FF2B5EF4-FFF2-40B4-BE49-F238E27FC236}">
                <a16:creationId xmlns:a16="http://schemas.microsoft.com/office/drawing/2014/main" id="{887B9822-8901-4F4B-8452-F299CD3C15D4}"/>
              </a:ext>
            </a:extLst>
          </p:cNvPr>
          <p:cNvSpPr txBox="1"/>
          <p:nvPr/>
        </p:nvSpPr>
        <p:spPr bwMode="auto">
          <a:xfrm>
            <a:off x="1140463" y="5139239"/>
            <a:ext cx="180734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Patients at Risk, n </a:t>
            </a:r>
            <a:br>
              <a:rPr kumimoji="0" lang="en-US" sz="1200" b="1" i="0" u="none" strike="noStrike" kern="1200" cap="none" spc="0" normalizeH="0" baseline="0" noProof="0" dirty="0">
                <a:ln>
                  <a:noFill/>
                </a:ln>
                <a:solidFill>
                  <a:srgbClr val="000000"/>
                </a:solidFill>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br>
            <a:r>
              <a:rPr kumimoji="0" lang="en-US" sz="1200" b="1" i="0" u="none" strike="noStrike" kern="1200" cap="none" spc="0" normalizeH="0" baseline="0" noProof="0" dirty="0">
                <a:ln>
                  <a:noFill/>
                </a:ln>
                <a:solidFill>
                  <a:srgbClr val="000000"/>
                </a:solidFill>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(Number Censored)</a:t>
            </a:r>
            <a:br>
              <a:rPr kumimoji="0" lang="en-US" sz="1200" b="1" i="0" u="none" strike="noStrike" kern="1200" cap="none" spc="0" normalizeH="0" baseline="0" noProof="0" dirty="0">
                <a:ln>
                  <a:noFill/>
                </a:ln>
                <a:solidFill>
                  <a:srgbClr val="000000"/>
                </a:solidFill>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br>
            <a:r>
              <a:rPr kumimoji="0" lang="en-US" sz="1200" b="1" i="0" u="none" strike="noStrike" kern="1200" cap="none" spc="0" normalizeH="0" baseline="0" noProof="0" dirty="0">
                <a:ln>
                  <a:noFill/>
                </a:ln>
                <a:solidFill>
                  <a:srgbClr val="015873"/>
                </a:solidFill>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BV + CHP</a:t>
            </a:r>
            <a:br>
              <a:rPr kumimoji="0" lang="en-US" sz="1200" b="1" i="0" u="none" strike="noStrike" kern="1200" cap="none" spc="0" normalizeH="0" baseline="0" noProof="0" dirty="0">
                <a:ln>
                  <a:noFill/>
                </a:ln>
                <a:solidFill>
                  <a:srgbClr val="000000"/>
                </a:solidFill>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br>
            <a:r>
              <a:rPr kumimoji="0" lang="en-US" sz="1200" b="1" i="0" u="none" strike="noStrike" kern="1200" cap="none" spc="0" normalizeH="0" baseline="0" noProof="0" dirty="0">
                <a:ln>
                  <a:noFill/>
                </a:ln>
                <a:solidFill>
                  <a:srgbClr val="E1471D"/>
                </a:solidFill>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CHOP</a:t>
            </a:r>
          </a:p>
        </p:txBody>
      </p:sp>
      <p:sp>
        <p:nvSpPr>
          <p:cNvPr id="23" name="TextBox 22">
            <a:extLst>
              <a:ext uri="{FF2B5EF4-FFF2-40B4-BE49-F238E27FC236}">
                <a16:creationId xmlns:a16="http://schemas.microsoft.com/office/drawing/2014/main" id="{C8C1B4AB-C023-4DC8-A25B-799728AC7691}"/>
              </a:ext>
            </a:extLst>
          </p:cNvPr>
          <p:cNvSpPr txBox="1"/>
          <p:nvPr/>
        </p:nvSpPr>
        <p:spPr bwMode="auto">
          <a:xfrm>
            <a:off x="2838994" y="5501307"/>
            <a:ext cx="72890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 226 (0)    175 (39)   149 (61)   134 (75)  108 (82)   81 (85)    64 (88)    38 (93)    24 (93)      9 (94)        3 (95)      0 (95)</a:t>
            </a:r>
            <a:br>
              <a:rPr kumimoji="0" lang="en-US" sz="1200" b="0" i="0" u="none" strike="noStrike" kern="1200" cap="none" spc="0" normalizeH="0" baseline="0" noProof="0" dirty="0">
                <a:ln>
                  <a:noFill/>
                </a:ln>
                <a:solidFill>
                  <a:srgbClr val="000000"/>
                </a:solidFill>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 226 (0)    157 (65)   129 (93)  112 (107)  87 (116) 75 (119)  63 (121)  44 (121)  26 (122)   7 (123)      2 (124)    0 (124)</a:t>
            </a:r>
          </a:p>
        </p:txBody>
      </p:sp>
      <p:sp>
        <p:nvSpPr>
          <p:cNvPr id="24" name="TextBox 23">
            <a:extLst>
              <a:ext uri="{FF2B5EF4-FFF2-40B4-BE49-F238E27FC236}">
                <a16:creationId xmlns:a16="http://schemas.microsoft.com/office/drawing/2014/main" id="{51A23D4C-CA3B-490C-B3F3-CEE1F1D0358E}"/>
              </a:ext>
            </a:extLst>
          </p:cNvPr>
          <p:cNvSpPr txBox="1"/>
          <p:nvPr/>
        </p:nvSpPr>
        <p:spPr bwMode="auto">
          <a:xfrm>
            <a:off x="9641262" y="1484865"/>
            <a:ext cx="1476174" cy="1200329"/>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3-Yr PFS,</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57.1</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44.4</a:t>
            </a:r>
          </a:p>
        </p:txBody>
      </p:sp>
      <p:sp>
        <p:nvSpPr>
          <p:cNvPr id="25" name="TextBox 24">
            <a:extLst>
              <a:ext uri="{FF2B5EF4-FFF2-40B4-BE49-F238E27FC236}">
                <a16:creationId xmlns:a16="http://schemas.microsoft.com/office/drawing/2014/main" id="{14CB7EC0-4460-443A-9376-B08FCBC8B4AB}"/>
              </a:ext>
            </a:extLst>
          </p:cNvPr>
          <p:cNvSpPr txBox="1"/>
          <p:nvPr/>
        </p:nvSpPr>
        <p:spPr bwMode="auto">
          <a:xfrm>
            <a:off x="6035693" y="2034806"/>
            <a:ext cx="2254706" cy="646331"/>
          </a:xfrm>
          <a:prstGeom prst="rect">
            <a:avLst/>
          </a:prstGeom>
          <a:noFill/>
          <a:ln>
            <a:noFill/>
          </a:ln>
        </p:spPr>
        <p:txBody>
          <a:bodyPr wrap="square"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BV + CHP</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CHOP</a:t>
            </a:r>
          </a:p>
        </p:txBody>
      </p:sp>
      <p:cxnSp>
        <p:nvCxnSpPr>
          <p:cNvPr id="26" name="Straight Connector 25">
            <a:extLst>
              <a:ext uri="{FF2B5EF4-FFF2-40B4-BE49-F238E27FC236}">
                <a16:creationId xmlns:a16="http://schemas.microsoft.com/office/drawing/2014/main" id="{725455B7-4C83-40F0-9979-4B85752B8716}"/>
              </a:ext>
            </a:extLst>
          </p:cNvPr>
          <p:cNvCxnSpPr/>
          <p:nvPr/>
        </p:nvCxnSpPr>
        <p:spPr bwMode="auto">
          <a:xfrm>
            <a:off x="5844973" y="2236051"/>
            <a:ext cx="210987" cy="0"/>
          </a:xfrm>
          <a:prstGeom prst="line">
            <a:avLst/>
          </a:prstGeom>
          <a:noFill/>
          <a:ln w="28575" cap="flat" cmpd="sng" algn="ctr">
            <a:solidFill>
              <a:schemeClr val="accent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EB19E176-EB00-446A-A408-C942A8B4518B}"/>
              </a:ext>
            </a:extLst>
          </p:cNvPr>
          <p:cNvCxnSpPr/>
          <p:nvPr/>
        </p:nvCxnSpPr>
        <p:spPr bwMode="auto">
          <a:xfrm>
            <a:off x="5844973" y="2499062"/>
            <a:ext cx="210987" cy="0"/>
          </a:xfrm>
          <a:prstGeom prst="line">
            <a:avLst/>
          </a:prstGeom>
          <a:noFill/>
          <a:ln w="28575" cap="flat" cmpd="sng" algn="ctr">
            <a:solidFill>
              <a:schemeClr val="accent3"/>
            </a:solidFill>
            <a:prstDash val="solid"/>
            <a:round/>
            <a:headEnd type="none" w="med" len="med"/>
            <a:tailEnd type="none" w="med" len="med"/>
          </a:ln>
          <a:effectLst/>
        </p:spPr>
      </p:cxnSp>
      <p:sp>
        <p:nvSpPr>
          <p:cNvPr id="28" name="TextBox 27">
            <a:extLst>
              <a:ext uri="{FF2B5EF4-FFF2-40B4-BE49-F238E27FC236}">
                <a16:creationId xmlns:a16="http://schemas.microsoft.com/office/drawing/2014/main" id="{B5843991-B769-49F5-82FE-C0AE85FA88C7}"/>
              </a:ext>
            </a:extLst>
          </p:cNvPr>
          <p:cNvSpPr txBox="1"/>
          <p:nvPr/>
        </p:nvSpPr>
        <p:spPr bwMode="auto">
          <a:xfrm>
            <a:off x="8083248" y="1477620"/>
            <a:ext cx="1870147" cy="1200329"/>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Median PFS, </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Mos (95% CI)</a:t>
            </a:r>
            <a:endParaRPr kumimoji="0" lang="en-US" sz="1800" b="0"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endParaRP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48.2 (35.2-NE)</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20.8 (12.7-47.6)</a:t>
            </a:r>
          </a:p>
        </p:txBody>
      </p:sp>
      <p:sp>
        <p:nvSpPr>
          <p:cNvPr id="29" name="TextBox 28">
            <a:extLst>
              <a:ext uri="{FF2B5EF4-FFF2-40B4-BE49-F238E27FC236}">
                <a16:creationId xmlns:a16="http://schemas.microsoft.com/office/drawing/2014/main" id="{1F438A9B-3EDD-4FD0-B2BE-3EE33D7865CB}"/>
              </a:ext>
            </a:extLst>
          </p:cNvPr>
          <p:cNvSpPr txBox="1"/>
          <p:nvPr/>
        </p:nvSpPr>
        <p:spPr bwMode="auto">
          <a:xfrm>
            <a:off x="7105435" y="1484866"/>
            <a:ext cx="1095650" cy="1200329"/>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Events,</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n (%)</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95 (42)</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124 (55)</a:t>
            </a:r>
          </a:p>
        </p:txBody>
      </p:sp>
      <p:sp>
        <p:nvSpPr>
          <p:cNvPr id="30" name="TextBox 29">
            <a:extLst>
              <a:ext uri="{FF2B5EF4-FFF2-40B4-BE49-F238E27FC236}">
                <a16:creationId xmlns:a16="http://schemas.microsoft.com/office/drawing/2014/main" id="{50F6A715-C860-487E-A573-EF79BADEFD57}"/>
              </a:ext>
            </a:extLst>
          </p:cNvPr>
          <p:cNvSpPr txBox="1"/>
          <p:nvPr/>
        </p:nvSpPr>
        <p:spPr bwMode="auto">
          <a:xfrm>
            <a:off x="3304164" y="3830811"/>
            <a:ext cx="297112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HR: 0.71 (95% CI: 0.54-0.93; </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400" b="0" i="1"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P </a:t>
            </a:r>
            <a:r>
              <a:rPr kumimoji="0" lang="en-US" sz="1400" b="0"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 .0110)</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Median follow-up: 36.2 mos</a:t>
            </a:r>
          </a:p>
        </p:txBody>
      </p:sp>
      <p:sp>
        <p:nvSpPr>
          <p:cNvPr id="31" name="TextBox 30">
            <a:extLst>
              <a:ext uri="{FF2B5EF4-FFF2-40B4-BE49-F238E27FC236}">
                <a16:creationId xmlns:a16="http://schemas.microsoft.com/office/drawing/2014/main" id="{6A357A6B-2A45-49BA-990D-963FB9CC7418}"/>
              </a:ext>
            </a:extLst>
          </p:cNvPr>
          <p:cNvSpPr txBox="1"/>
          <p:nvPr/>
        </p:nvSpPr>
        <p:spPr bwMode="auto">
          <a:xfrm>
            <a:off x="5190566" y="4986572"/>
            <a:ext cx="28695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Mos From Randomization</a:t>
            </a:r>
          </a:p>
        </p:txBody>
      </p:sp>
      <p:sp>
        <p:nvSpPr>
          <p:cNvPr id="32" name="TextBox 31">
            <a:extLst>
              <a:ext uri="{FF2B5EF4-FFF2-40B4-BE49-F238E27FC236}">
                <a16:creationId xmlns:a16="http://schemas.microsoft.com/office/drawing/2014/main" id="{8DA743FC-611E-4FC5-8BEC-5BC464E940B5}"/>
              </a:ext>
            </a:extLst>
          </p:cNvPr>
          <p:cNvSpPr txBox="1"/>
          <p:nvPr/>
        </p:nvSpPr>
        <p:spPr bwMode="auto">
          <a:xfrm rot="16200000">
            <a:off x="1795670" y="3269148"/>
            <a:ext cx="1476174" cy="369332"/>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PFS (%)</a:t>
            </a:r>
          </a:p>
        </p:txBody>
      </p:sp>
      <p:sp>
        <p:nvSpPr>
          <p:cNvPr id="33" name="Freeform: Shape 32">
            <a:extLst>
              <a:ext uri="{FF2B5EF4-FFF2-40B4-BE49-F238E27FC236}">
                <a16:creationId xmlns:a16="http://schemas.microsoft.com/office/drawing/2014/main" id="{BB45D3D3-BFCC-4BB6-BC99-0B9C8142E7F1}"/>
              </a:ext>
            </a:extLst>
          </p:cNvPr>
          <p:cNvSpPr/>
          <p:nvPr/>
        </p:nvSpPr>
        <p:spPr bwMode="auto">
          <a:xfrm>
            <a:off x="3191985" y="2131730"/>
            <a:ext cx="6512997" cy="2541247"/>
          </a:xfrm>
          <a:custGeom>
            <a:avLst/>
            <a:gdLst>
              <a:gd name="connsiteX0" fmla="*/ 0 w 6512997"/>
              <a:gd name="connsiteY0" fmla="*/ 0 h 2541247"/>
              <a:gd name="connsiteX1" fmla="*/ 0 w 6512997"/>
              <a:gd name="connsiteY1" fmla="*/ 2541247 h 2541247"/>
              <a:gd name="connsiteX2" fmla="*/ 6512997 w 6512997"/>
              <a:gd name="connsiteY2" fmla="*/ 2541247 h 2541247"/>
            </a:gdLst>
            <a:ahLst/>
            <a:cxnLst>
              <a:cxn ang="0">
                <a:pos x="connsiteX0" y="connsiteY0"/>
              </a:cxn>
              <a:cxn ang="0">
                <a:pos x="connsiteX1" y="connsiteY1"/>
              </a:cxn>
              <a:cxn ang="0">
                <a:pos x="connsiteX2" y="connsiteY2"/>
              </a:cxn>
            </a:cxnLst>
            <a:rect l="l" t="t" r="r" b="b"/>
            <a:pathLst>
              <a:path w="6512997" h="2541247">
                <a:moveTo>
                  <a:pt x="0" y="0"/>
                </a:moveTo>
                <a:lnTo>
                  <a:pt x="0" y="2541247"/>
                </a:lnTo>
                <a:lnTo>
                  <a:pt x="6512997" y="2541247"/>
                </a:lnTo>
              </a:path>
            </a:pathLst>
          </a:custGeom>
          <a:noFill/>
          <a:ln w="28575">
            <a:solidFill>
              <a:schemeClr val="tx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endParaRPr>
          </a:p>
        </p:txBody>
      </p:sp>
      <p:grpSp>
        <p:nvGrpSpPr>
          <p:cNvPr id="34" name="Group 33">
            <a:extLst>
              <a:ext uri="{FF2B5EF4-FFF2-40B4-BE49-F238E27FC236}">
                <a16:creationId xmlns:a16="http://schemas.microsoft.com/office/drawing/2014/main" id="{EC624E09-B1D7-4D5C-BF22-F0E135A2BC4E}"/>
              </a:ext>
            </a:extLst>
          </p:cNvPr>
          <p:cNvGrpSpPr/>
          <p:nvPr/>
        </p:nvGrpSpPr>
        <p:grpSpPr>
          <a:xfrm>
            <a:off x="3119058" y="2137339"/>
            <a:ext cx="63390" cy="2535637"/>
            <a:chOff x="4577610" y="2305634"/>
            <a:chExt cx="91440" cy="1524000"/>
          </a:xfrm>
          <a:solidFill>
            <a:schemeClr val="bg1"/>
          </a:solidFill>
        </p:grpSpPr>
        <p:cxnSp>
          <p:nvCxnSpPr>
            <p:cNvPr id="35" name="Straight Connector 34">
              <a:extLst>
                <a:ext uri="{FF2B5EF4-FFF2-40B4-BE49-F238E27FC236}">
                  <a16:creationId xmlns:a16="http://schemas.microsoft.com/office/drawing/2014/main" id="{0B0F7CF0-4A24-4015-8369-6F89A59A6A18}"/>
                </a:ext>
              </a:extLst>
            </p:cNvPr>
            <p:cNvCxnSpPr/>
            <p:nvPr/>
          </p:nvCxnSpPr>
          <p:spPr bwMode="auto">
            <a:xfrm>
              <a:off x="4577610" y="2305634"/>
              <a:ext cx="91440" cy="0"/>
            </a:xfrm>
            <a:prstGeom prst="line">
              <a:avLst/>
            </a:prstGeom>
            <a:grpFill/>
            <a:ln w="28575" cap="flat" cmpd="sng" algn="ctr">
              <a:solidFill>
                <a:schemeClr val="bg1"/>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06985855-E546-4D91-B764-F954359E370D}"/>
                </a:ext>
              </a:extLst>
            </p:cNvPr>
            <p:cNvCxnSpPr/>
            <p:nvPr/>
          </p:nvCxnSpPr>
          <p:spPr bwMode="auto">
            <a:xfrm>
              <a:off x="4577610" y="2458034"/>
              <a:ext cx="91440" cy="0"/>
            </a:xfrm>
            <a:prstGeom prst="line">
              <a:avLst/>
            </a:prstGeom>
            <a:grpFill/>
            <a:ln w="28575" cap="flat" cmpd="sng" algn="ctr">
              <a:solidFill>
                <a:schemeClr val="bg1"/>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55B94630-15F3-4A64-A653-C59E3D21F855}"/>
                </a:ext>
              </a:extLst>
            </p:cNvPr>
            <p:cNvCxnSpPr/>
            <p:nvPr/>
          </p:nvCxnSpPr>
          <p:spPr bwMode="auto">
            <a:xfrm>
              <a:off x="4577610" y="2610434"/>
              <a:ext cx="91440" cy="0"/>
            </a:xfrm>
            <a:prstGeom prst="line">
              <a:avLst/>
            </a:prstGeom>
            <a:grpFill/>
            <a:ln w="28575" cap="flat" cmpd="sng" algn="ctr">
              <a:solidFill>
                <a:schemeClr val="bg1"/>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A792C1A3-56A0-40FF-8C58-F3E8760A82EB}"/>
                </a:ext>
              </a:extLst>
            </p:cNvPr>
            <p:cNvCxnSpPr/>
            <p:nvPr/>
          </p:nvCxnSpPr>
          <p:spPr bwMode="auto">
            <a:xfrm>
              <a:off x="4577610" y="2762834"/>
              <a:ext cx="91440" cy="0"/>
            </a:xfrm>
            <a:prstGeom prst="line">
              <a:avLst/>
            </a:prstGeom>
            <a:grpFill/>
            <a:ln w="28575" cap="flat" cmpd="sng" algn="ctr">
              <a:solidFill>
                <a:schemeClr val="bg1"/>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75F10168-EF70-45E7-A92C-75E99B488453}"/>
                </a:ext>
              </a:extLst>
            </p:cNvPr>
            <p:cNvCxnSpPr/>
            <p:nvPr/>
          </p:nvCxnSpPr>
          <p:spPr bwMode="auto">
            <a:xfrm>
              <a:off x="4577610" y="2915234"/>
              <a:ext cx="91440" cy="0"/>
            </a:xfrm>
            <a:prstGeom prst="line">
              <a:avLst/>
            </a:prstGeom>
            <a:grpFill/>
            <a:ln w="28575" cap="flat" cmpd="sng" algn="ctr">
              <a:solidFill>
                <a:schemeClr val="bg1"/>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5F0EF7EC-4310-4246-B551-FD241D62D632}"/>
                </a:ext>
              </a:extLst>
            </p:cNvPr>
            <p:cNvCxnSpPr/>
            <p:nvPr/>
          </p:nvCxnSpPr>
          <p:spPr bwMode="auto">
            <a:xfrm>
              <a:off x="4577610" y="3067634"/>
              <a:ext cx="91440" cy="0"/>
            </a:xfrm>
            <a:prstGeom prst="line">
              <a:avLst/>
            </a:prstGeom>
            <a:grpFill/>
            <a:ln w="28575" cap="flat" cmpd="sng" algn="ctr">
              <a:solidFill>
                <a:schemeClr val="bg1"/>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043D6124-34DE-4A7A-8845-2205553E6087}"/>
                </a:ext>
              </a:extLst>
            </p:cNvPr>
            <p:cNvCxnSpPr/>
            <p:nvPr/>
          </p:nvCxnSpPr>
          <p:spPr bwMode="auto">
            <a:xfrm>
              <a:off x="4577610" y="3220034"/>
              <a:ext cx="91440" cy="0"/>
            </a:xfrm>
            <a:prstGeom prst="line">
              <a:avLst/>
            </a:prstGeom>
            <a:grpFill/>
            <a:ln w="28575" cap="flat" cmpd="sng" algn="ctr">
              <a:solidFill>
                <a:schemeClr val="bg1"/>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765C4804-7B3A-41F0-8F9C-FE8ECD089688}"/>
                </a:ext>
              </a:extLst>
            </p:cNvPr>
            <p:cNvCxnSpPr/>
            <p:nvPr/>
          </p:nvCxnSpPr>
          <p:spPr bwMode="auto">
            <a:xfrm>
              <a:off x="4577610" y="3372434"/>
              <a:ext cx="91440" cy="0"/>
            </a:xfrm>
            <a:prstGeom prst="line">
              <a:avLst/>
            </a:prstGeom>
            <a:grpFill/>
            <a:ln w="28575" cap="flat" cmpd="sng" algn="ctr">
              <a:solidFill>
                <a:schemeClr val="bg1"/>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9176B32C-756E-4B41-B69C-121A253FC3F2}"/>
                </a:ext>
              </a:extLst>
            </p:cNvPr>
            <p:cNvCxnSpPr/>
            <p:nvPr/>
          </p:nvCxnSpPr>
          <p:spPr bwMode="auto">
            <a:xfrm>
              <a:off x="4577610" y="3524834"/>
              <a:ext cx="91440" cy="0"/>
            </a:xfrm>
            <a:prstGeom prst="line">
              <a:avLst/>
            </a:prstGeom>
            <a:grpFill/>
            <a:ln w="28575" cap="flat" cmpd="sng" algn="ctr">
              <a:solidFill>
                <a:schemeClr val="bg1"/>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76D01F1C-DA60-4250-8321-23257CDEA7C8}"/>
                </a:ext>
              </a:extLst>
            </p:cNvPr>
            <p:cNvCxnSpPr/>
            <p:nvPr/>
          </p:nvCxnSpPr>
          <p:spPr bwMode="auto">
            <a:xfrm>
              <a:off x="4577610" y="3677234"/>
              <a:ext cx="91440" cy="0"/>
            </a:xfrm>
            <a:prstGeom prst="line">
              <a:avLst/>
            </a:prstGeom>
            <a:grpFill/>
            <a:ln w="28575" cap="flat" cmpd="sng" algn="ctr">
              <a:solidFill>
                <a:schemeClr val="bg1"/>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ACA12D2A-C339-4DF0-8519-19BC5A13C2F7}"/>
                </a:ext>
              </a:extLst>
            </p:cNvPr>
            <p:cNvCxnSpPr/>
            <p:nvPr/>
          </p:nvCxnSpPr>
          <p:spPr bwMode="auto">
            <a:xfrm>
              <a:off x="4577610" y="3829634"/>
              <a:ext cx="91440" cy="0"/>
            </a:xfrm>
            <a:prstGeom prst="line">
              <a:avLst/>
            </a:prstGeom>
            <a:grpFill/>
            <a:ln w="28575" cap="flat" cmpd="sng" algn="ctr">
              <a:solidFill>
                <a:schemeClr val="bg1"/>
              </a:solidFill>
              <a:prstDash val="solid"/>
              <a:round/>
              <a:headEnd type="none" w="med" len="med"/>
              <a:tailEnd type="none" w="med" len="med"/>
            </a:ln>
            <a:effectLst/>
          </p:spPr>
        </p:cxnSp>
      </p:grpSp>
      <p:grpSp>
        <p:nvGrpSpPr>
          <p:cNvPr id="46" name="Group 45">
            <a:extLst>
              <a:ext uri="{FF2B5EF4-FFF2-40B4-BE49-F238E27FC236}">
                <a16:creationId xmlns:a16="http://schemas.microsoft.com/office/drawing/2014/main" id="{F1192602-7172-4E81-9BB5-76365499DA50}"/>
              </a:ext>
            </a:extLst>
          </p:cNvPr>
          <p:cNvGrpSpPr/>
          <p:nvPr/>
        </p:nvGrpSpPr>
        <p:grpSpPr>
          <a:xfrm rot="5400000">
            <a:off x="6112828" y="1748395"/>
            <a:ext cx="81249" cy="5924994"/>
            <a:chOff x="4577610" y="2305634"/>
            <a:chExt cx="91440" cy="1524000"/>
          </a:xfrm>
        </p:grpSpPr>
        <p:cxnSp>
          <p:nvCxnSpPr>
            <p:cNvPr id="47" name="Straight Connector 46">
              <a:extLst>
                <a:ext uri="{FF2B5EF4-FFF2-40B4-BE49-F238E27FC236}">
                  <a16:creationId xmlns:a16="http://schemas.microsoft.com/office/drawing/2014/main" id="{213B4CC8-03E8-432F-B607-D0161CC3AA47}"/>
                </a:ext>
              </a:extLst>
            </p:cNvPr>
            <p:cNvCxnSpPr/>
            <p:nvPr/>
          </p:nvCxnSpPr>
          <p:spPr bwMode="auto">
            <a:xfrm>
              <a:off x="4577610" y="2305634"/>
              <a:ext cx="91440" cy="0"/>
            </a:xfrm>
            <a:prstGeom prst="line">
              <a:avLst/>
            </a:prstGeom>
            <a:noFill/>
            <a:ln w="28575" cap="flat" cmpd="sng" algn="ctr">
              <a:solidFill>
                <a:schemeClr val="tx1"/>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F427AB14-2821-4BB7-96DB-0FC534767B80}"/>
                </a:ext>
              </a:extLst>
            </p:cNvPr>
            <p:cNvCxnSpPr/>
            <p:nvPr/>
          </p:nvCxnSpPr>
          <p:spPr bwMode="auto">
            <a:xfrm>
              <a:off x="4577610" y="2458034"/>
              <a:ext cx="91440" cy="0"/>
            </a:xfrm>
            <a:prstGeom prst="line">
              <a:avLst/>
            </a:prstGeom>
            <a:noFill/>
            <a:ln w="28575" cap="flat" cmpd="sng" algn="ctr">
              <a:solidFill>
                <a:schemeClr val="tx1"/>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3E6F3BCF-BCF0-4BEC-9060-CE5A40A707B5}"/>
                </a:ext>
              </a:extLst>
            </p:cNvPr>
            <p:cNvCxnSpPr/>
            <p:nvPr/>
          </p:nvCxnSpPr>
          <p:spPr bwMode="auto">
            <a:xfrm>
              <a:off x="4577610" y="2610434"/>
              <a:ext cx="91440" cy="0"/>
            </a:xfrm>
            <a:prstGeom prst="line">
              <a:avLst/>
            </a:prstGeom>
            <a:noFill/>
            <a:ln w="28575" cap="flat" cmpd="sng" algn="ctr">
              <a:solidFill>
                <a:schemeClr val="tx1"/>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8D21A8C9-3475-4010-8CF7-C7252089DEF6}"/>
                </a:ext>
              </a:extLst>
            </p:cNvPr>
            <p:cNvCxnSpPr/>
            <p:nvPr/>
          </p:nvCxnSpPr>
          <p:spPr bwMode="auto">
            <a:xfrm>
              <a:off x="4577610" y="2762834"/>
              <a:ext cx="91440" cy="0"/>
            </a:xfrm>
            <a:prstGeom prst="line">
              <a:avLst/>
            </a:prstGeom>
            <a:noFill/>
            <a:ln w="28575" cap="flat" cmpd="sng" algn="ctr">
              <a:solidFill>
                <a:schemeClr val="tx1"/>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CCAC65ED-B9A4-49C0-AD28-FEB3E7DDCE19}"/>
                </a:ext>
              </a:extLst>
            </p:cNvPr>
            <p:cNvCxnSpPr/>
            <p:nvPr/>
          </p:nvCxnSpPr>
          <p:spPr bwMode="auto">
            <a:xfrm>
              <a:off x="4577610" y="2915234"/>
              <a:ext cx="91440" cy="0"/>
            </a:xfrm>
            <a:prstGeom prst="line">
              <a:avLst/>
            </a:prstGeom>
            <a:noFill/>
            <a:ln w="28575" cap="flat" cmpd="sng" algn="ctr">
              <a:solidFill>
                <a:schemeClr val="tx1"/>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B5919EAC-F67E-46D7-8B78-54DDABFEEB9F}"/>
                </a:ext>
              </a:extLst>
            </p:cNvPr>
            <p:cNvCxnSpPr/>
            <p:nvPr/>
          </p:nvCxnSpPr>
          <p:spPr bwMode="auto">
            <a:xfrm>
              <a:off x="4577610" y="3067634"/>
              <a:ext cx="91440" cy="0"/>
            </a:xfrm>
            <a:prstGeom prst="line">
              <a:avLst/>
            </a:prstGeom>
            <a:noFill/>
            <a:ln w="28575" cap="flat" cmpd="sng" algn="ctr">
              <a:solidFill>
                <a:schemeClr val="tx1"/>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EAC36C0B-BBF5-4FAE-82E1-CCB540D3AC16}"/>
                </a:ext>
              </a:extLst>
            </p:cNvPr>
            <p:cNvCxnSpPr/>
            <p:nvPr/>
          </p:nvCxnSpPr>
          <p:spPr bwMode="auto">
            <a:xfrm>
              <a:off x="4577610" y="3220034"/>
              <a:ext cx="91440" cy="0"/>
            </a:xfrm>
            <a:prstGeom prst="line">
              <a:avLst/>
            </a:prstGeom>
            <a:noFill/>
            <a:ln w="28575" cap="flat" cmpd="sng" algn="ctr">
              <a:solidFill>
                <a:schemeClr val="tx1"/>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4BA8C72A-B46C-4592-8AD1-A326E516F191}"/>
                </a:ext>
              </a:extLst>
            </p:cNvPr>
            <p:cNvCxnSpPr/>
            <p:nvPr/>
          </p:nvCxnSpPr>
          <p:spPr bwMode="auto">
            <a:xfrm>
              <a:off x="4577610" y="3372434"/>
              <a:ext cx="91440" cy="0"/>
            </a:xfrm>
            <a:prstGeom prst="line">
              <a:avLst/>
            </a:prstGeom>
            <a:noFill/>
            <a:ln w="28575" cap="flat" cmpd="sng" algn="ctr">
              <a:solidFill>
                <a:schemeClr val="tx1"/>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8400A1D7-5365-411F-B683-F1BA381D304A}"/>
                </a:ext>
              </a:extLst>
            </p:cNvPr>
            <p:cNvCxnSpPr/>
            <p:nvPr/>
          </p:nvCxnSpPr>
          <p:spPr bwMode="auto">
            <a:xfrm>
              <a:off x="4577610" y="3524834"/>
              <a:ext cx="91440" cy="0"/>
            </a:xfrm>
            <a:prstGeom prst="line">
              <a:avLst/>
            </a:prstGeom>
            <a:noFill/>
            <a:ln w="28575" cap="flat" cmpd="sng" algn="ctr">
              <a:solidFill>
                <a:schemeClr val="tx1"/>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A5F57D87-C576-4983-A032-D318F70BA04B}"/>
                </a:ext>
              </a:extLst>
            </p:cNvPr>
            <p:cNvCxnSpPr/>
            <p:nvPr/>
          </p:nvCxnSpPr>
          <p:spPr bwMode="auto">
            <a:xfrm>
              <a:off x="4577610" y="3677234"/>
              <a:ext cx="91440" cy="0"/>
            </a:xfrm>
            <a:prstGeom prst="line">
              <a:avLst/>
            </a:prstGeom>
            <a:noFill/>
            <a:ln w="28575" cap="flat" cmpd="sng" algn="ctr">
              <a:solidFill>
                <a:schemeClr val="tx1"/>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D56F7119-BAD0-4658-BC3C-1B0E06DC8861}"/>
                </a:ext>
              </a:extLst>
            </p:cNvPr>
            <p:cNvCxnSpPr/>
            <p:nvPr/>
          </p:nvCxnSpPr>
          <p:spPr bwMode="auto">
            <a:xfrm>
              <a:off x="4577610" y="3829634"/>
              <a:ext cx="91440" cy="0"/>
            </a:xfrm>
            <a:prstGeom prst="line">
              <a:avLst/>
            </a:prstGeom>
            <a:noFill/>
            <a:ln w="28575" cap="flat" cmpd="sng" algn="ctr">
              <a:solidFill>
                <a:schemeClr val="tx1"/>
              </a:solidFill>
              <a:prstDash val="solid"/>
              <a:round/>
              <a:headEnd type="none" w="med" len="med"/>
              <a:tailEnd type="none" w="med" len="med"/>
            </a:ln>
            <a:effectLst/>
          </p:spPr>
        </p:cxnSp>
      </p:grpSp>
      <p:cxnSp>
        <p:nvCxnSpPr>
          <p:cNvPr id="58" name="Straight Connector 57">
            <a:extLst>
              <a:ext uri="{FF2B5EF4-FFF2-40B4-BE49-F238E27FC236}">
                <a16:creationId xmlns:a16="http://schemas.microsoft.com/office/drawing/2014/main" id="{5293153E-AA9C-4F90-A228-2238888DAA81}"/>
              </a:ext>
            </a:extLst>
          </p:cNvPr>
          <p:cNvCxnSpPr/>
          <p:nvPr/>
        </p:nvCxnSpPr>
        <p:spPr bwMode="auto">
          <a:xfrm rot="5400000">
            <a:off x="9654071" y="4711828"/>
            <a:ext cx="81249" cy="0"/>
          </a:xfrm>
          <a:prstGeom prst="line">
            <a:avLst/>
          </a:prstGeom>
          <a:noFill/>
          <a:ln w="28575" cap="flat" cmpd="sng" algn="ctr">
            <a:solidFill>
              <a:schemeClr val="tx1"/>
            </a:solidFill>
            <a:prstDash val="solid"/>
            <a:round/>
            <a:headEnd type="none" w="med" len="med"/>
            <a:tailEnd type="none" w="med" len="med"/>
          </a:ln>
          <a:effectLst/>
        </p:spPr>
      </p:cxnSp>
      <p:sp>
        <p:nvSpPr>
          <p:cNvPr id="59" name="TextBox 58">
            <a:extLst>
              <a:ext uri="{FF2B5EF4-FFF2-40B4-BE49-F238E27FC236}">
                <a16:creationId xmlns:a16="http://schemas.microsoft.com/office/drawing/2014/main" id="{EE0D27E6-EFF6-40DC-A33C-272D037CE3CC}"/>
              </a:ext>
            </a:extLst>
          </p:cNvPr>
          <p:cNvSpPr txBox="1"/>
          <p:nvPr/>
        </p:nvSpPr>
        <p:spPr bwMode="auto">
          <a:xfrm>
            <a:off x="2640202" y="1952217"/>
            <a:ext cx="535724" cy="369332"/>
          </a:xfrm>
          <a:prstGeom prst="rect">
            <a:avLst/>
          </a:prstGeom>
          <a:solidFill>
            <a:schemeClr val="bg1"/>
          </a:solidFill>
          <a:ln>
            <a:noFill/>
          </a:ln>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100</a:t>
            </a:r>
          </a:p>
        </p:txBody>
      </p:sp>
      <p:sp>
        <p:nvSpPr>
          <p:cNvPr id="60" name="TextBox 59">
            <a:extLst>
              <a:ext uri="{FF2B5EF4-FFF2-40B4-BE49-F238E27FC236}">
                <a16:creationId xmlns:a16="http://schemas.microsoft.com/office/drawing/2014/main" id="{02A27504-993D-44C5-9C13-CB3E52C2D5E9}"/>
              </a:ext>
            </a:extLst>
          </p:cNvPr>
          <p:cNvSpPr txBox="1"/>
          <p:nvPr/>
        </p:nvSpPr>
        <p:spPr bwMode="auto">
          <a:xfrm>
            <a:off x="2757222" y="2216813"/>
            <a:ext cx="441146" cy="369332"/>
          </a:xfrm>
          <a:prstGeom prst="rect">
            <a:avLst/>
          </a:prstGeom>
          <a:solidFill>
            <a:schemeClr val="bg1"/>
          </a:solidFill>
          <a:ln>
            <a:noFill/>
          </a:ln>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90</a:t>
            </a:r>
          </a:p>
        </p:txBody>
      </p:sp>
      <p:sp>
        <p:nvSpPr>
          <p:cNvPr id="61" name="TextBox 60">
            <a:extLst>
              <a:ext uri="{FF2B5EF4-FFF2-40B4-BE49-F238E27FC236}">
                <a16:creationId xmlns:a16="http://schemas.microsoft.com/office/drawing/2014/main" id="{5C312686-346E-47AE-948A-EA4524C6C499}"/>
              </a:ext>
            </a:extLst>
          </p:cNvPr>
          <p:cNvSpPr txBox="1"/>
          <p:nvPr/>
        </p:nvSpPr>
        <p:spPr bwMode="auto">
          <a:xfrm>
            <a:off x="2757222" y="2464580"/>
            <a:ext cx="441146" cy="369332"/>
          </a:xfrm>
          <a:prstGeom prst="rect">
            <a:avLst/>
          </a:prstGeom>
          <a:solidFill>
            <a:schemeClr val="bg1"/>
          </a:solidFill>
          <a:ln>
            <a:noFill/>
          </a:ln>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80</a:t>
            </a:r>
          </a:p>
        </p:txBody>
      </p:sp>
      <p:sp>
        <p:nvSpPr>
          <p:cNvPr id="62" name="TextBox 61">
            <a:extLst>
              <a:ext uri="{FF2B5EF4-FFF2-40B4-BE49-F238E27FC236}">
                <a16:creationId xmlns:a16="http://schemas.microsoft.com/office/drawing/2014/main" id="{FD6222F6-B11B-4E6D-A7D7-0355811ECD44}"/>
              </a:ext>
            </a:extLst>
          </p:cNvPr>
          <p:cNvSpPr txBox="1"/>
          <p:nvPr/>
        </p:nvSpPr>
        <p:spPr bwMode="auto">
          <a:xfrm>
            <a:off x="2757222" y="2728242"/>
            <a:ext cx="437940" cy="369332"/>
          </a:xfrm>
          <a:prstGeom prst="rect">
            <a:avLst/>
          </a:prstGeom>
          <a:solidFill>
            <a:schemeClr val="bg1"/>
          </a:solidFill>
          <a:ln>
            <a:noFill/>
          </a:ln>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70</a:t>
            </a:r>
          </a:p>
        </p:txBody>
      </p:sp>
      <p:sp>
        <p:nvSpPr>
          <p:cNvPr id="63" name="TextBox 62">
            <a:extLst>
              <a:ext uri="{FF2B5EF4-FFF2-40B4-BE49-F238E27FC236}">
                <a16:creationId xmlns:a16="http://schemas.microsoft.com/office/drawing/2014/main" id="{523D4985-D80C-40B1-92BD-337806ADA184}"/>
              </a:ext>
            </a:extLst>
          </p:cNvPr>
          <p:cNvSpPr txBox="1"/>
          <p:nvPr/>
        </p:nvSpPr>
        <p:spPr bwMode="auto">
          <a:xfrm>
            <a:off x="2757222" y="2976009"/>
            <a:ext cx="441146" cy="369332"/>
          </a:xfrm>
          <a:prstGeom prst="rect">
            <a:avLst/>
          </a:prstGeom>
          <a:solidFill>
            <a:schemeClr val="bg1"/>
          </a:solidFill>
          <a:ln>
            <a:noFill/>
          </a:ln>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60</a:t>
            </a:r>
          </a:p>
        </p:txBody>
      </p:sp>
      <p:sp>
        <p:nvSpPr>
          <p:cNvPr id="64" name="TextBox 63">
            <a:extLst>
              <a:ext uri="{FF2B5EF4-FFF2-40B4-BE49-F238E27FC236}">
                <a16:creationId xmlns:a16="http://schemas.microsoft.com/office/drawing/2014/main" id="{5FA632B4-EDA9-4F38-89EF-174611B7D054}"/>
              </a:ext>
            </a:extLst>
          </p:cNvPr>
          <p:cNvSpPr txBox="1"/>
          <p:nvPr/>
        </p:nvSpPr>
        <p:spPr bwMode="auto">
          <a:xfrm>
            <a:off x="2757222" y="3233125"/>
            <a:ext cx="441146" cy="369332"/>
          </a:xfrm>
          <a:prstGeom prst="rect">
            <a:avLst/>
          </a:prstGeom>
          <a:solidFill>
            <a:schemeClr val="bg1"/>
          </a:solidFill>
          <a:ln>
            <a:noFill/>
          </a:ln>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50</a:t>
            </a:r>
          </a:p>
        </p:txBody>
      </p:sp>
      <p:sp>
        <p:nvSpPr>
          <p:cNvPr id="65" name="TextBox 64">
            <a:extLst>
              <a:ext uri="{FF2B5EF4-FFF2-40B4-BE49-F238E27FC236}">
                <a16:creationId xmlns:a16="http://schemas.microsoft.com/office/drawing/2014/main" id="{9C0DAF61-A875-4C56-83A8-51490D7160D0}"/>
              </a:ext>
            </a:extLst>
          </p:cNvPr>
          <p:cNvSpPr txBox="1"/>
          <p:nvPr/>
        </p:nvSpPr>
        <p:spPr bwMode="auto">
          <a:xfrm>
            <a:off x="2757222" y="3480892"/>
            <a:ext cx="445956" cy="369332"/>
          </a:xfrm>
          <a:prstGeom prst="rect">
            <a:avLst/>
          </a:prstGeom>
          <a:solidFill>
            <a:schemeClr val="bg1"/>
          </a:solidFill>
          <a:ln>
            <a:noFill/>
          </a:ln>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40</a:t>
            </a:r>
          </a:p>
        </p:txBody>
      </p:sp>
      <p:sp>
        <p:nvSpPr>
          <p:cNvPr id="66" name="TextBox 65">
            <a:extLst>
              <a:ext uri="{FF2B5EF4-FFF2-40B4-BE49-F238E27FC236}">
                <a16:creationId xmlns:a16="http://schemas.microsoft.com/office/drawing/2014/main" id="{9137F85B-FE96-47F9-B52B-15169231AB33}"/>
              </a:ext>
            </a:extLst>
          </p:cNvPr>
          <p:cNvSpPr txBox="1"/>
          <p:nvPr/>
        </p:nvSpPr>
        <p:spPr bwMode="auto">
          <a:xfrm>
            <a:off x="2757222" y="3744554"/>
            <a:ext cx="441146" cy="369332"/>
          </a:xfrm>
          <a:prstGeom prst="rect">
            <a:avLst/>
          </a:prstGeom>
          <a:solidFill>
            <a:schemeClr val="bg1"/>
          </a:solidFill>
          <a:ln>
            <a:noFill/>
          </a:ln>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30</a:t>
            </a:r>
          </a:p>
        </p:txBody>
      </p:sp>
      <p:sp>
        <p:nvSpPr>
          <p:cNvPr id="67" name="TextBox 66">
            <a:extLst>
              <a:ext uri="{FF2B5EF4-FFF2-40B4-BE49-F238E27FC236}">
                <a16:creationId xmlns:a16="http://schemas.microsoft.com/office/drawing/2014/main" id="{EC46A4CB-6E25-4BBA-A045-CDFD9A680744}"/>
              </a:ext>
            </a:extLst>
          </p:cNvPr>
          <p:cNvSpPr txBox="1"/>
          <p:nvPr/>
        </p:nvSpPr>
        <p:spPr bwMode="auto">
          <a:xfrm>
            <a:off x="2757222" y="3992321"/>
            <a:ext cx="441146" cy="369332"/>
          </a:xfrm>
          <a:prstGeom prst="rect">
            <a:avLst/>
          </a:prstGeom>
          <a:solidFill>
            <a:schemeClr val="bg1"/>
          </a:solidFill>
          <a:ln>
            <a:noFill/>
          </a:ln>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20</a:t>
            </a:r>
          </a:p>
        </p:txBody>
      </p:sp>
      <p:sp>
        <p:nvSpPr>
          <p:cNvPr id="68" name="TextBox 67">
            <a:extLst>
              <a:ext uri="{FF2B5EF4-FFF2-40B4-BE49-F238E27FC236}">
                <a16:creationId xmlns:a16="http://schemas.microsoft.com/office/drawing/2014/main" id="{8038B290-C77D-4A2A-A863-146D6E61544B}"/>
              </a:ext>
            </a:extLst>
          </p:cNvPr>
          <p:cNvSpPr txBox="1"/>
          <p:nvPr/>
        </p:nvSpPr>
        <p:spPr bwMode="auto">
          <a:xfrm>
            <a:off x="2757222" y="4233543"/>
            <a:ext cx="401072" cy="369332"/>
          </a:xfrm>
          <a:prstGeom prst="rect">
            <a:avLst/>
          </a:prstGeom>
          <a:solidFill>
            <a:schemeClr val="bg1"/>
          </a:solidFill>
          <a:ln>
            <a:noFill/>
          </a:ln>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10</a:t>
            </a:r>
          </a:p>
        </p:txBody>
      </p:sp>
      <p:sp>
        <p:nvSpPr>
          <p:cNvPr id="69" name="TextBox 68">
            <a:extLst>
              <a:ext uri="{FF2B5EF4-FFF2-40B4-BE49-F238E27FC236}">
                <a16:creationId xmlns:a16="http://schemas.microsoft.com/office/drawing/2014/main" id="{B1F9FC67-6D32-49C7-A60F-03E3FDFCE169}"/>
              </a:ext>
            </a:extLst>
          </p:cNvPr>
          <p:cNvSpPr txBox="1"/>
          <p:nvPr/>
        </p:nvSpPr>
        <p:spPr bwMode="auto">
          <a:xfrm>
            <a:off x="2874240" y="4481310"/>
            <a:ext cx="312906" cy="369332"/>
          </a:xfrm>
          <a:prstGeom prst="rect">
            <a:avLst/>
          </a:prstGeom>
          <a:solidFill>
            <a:schemeClr val="bg1"/>
          </a:solidFill>
          <a:ln>
            <a:noFill/>
          </a:ln>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0</a:t>
            </a:r>
          </a:p>
        </p:txBody>
      </p:sp>
      <p:sp>
        <p:nvSpPr>
          <p:cNvPr id="70" name="TextBox 69">
            <a:extLst>
              <a:ext uri="{FF2B5EF4-FFF2-40B4-BE49-F238E27FC236}">
                <a16:creationId xmlns:a16="http://schemas.microsoft.com/office/drawing/2014/main" id="{A7CB85A9-4641-42F0-A027-362413B64B50}"/>
              </a:ext>
            </a:extLst>
          </p:cNvPr>
          <p:cNvSpPr txBox="1"/>
          <p:nvPr/>
        </p:nvSpPr>
        <p:spPr bwMode="auto">
          <a:xfrm>
            <a:off x="3043469" y="4687002"/>
            <a:ext cx="312906" cy="369332"/>
          </a:xfrm>
          <a:prstGeom prst="rect">
            <a:avLst/>
          </a:prstGeom>
          <a:solidFill>
            <a:schemeClr val="bg1"/>
          </a:solidFill>
          <a:ln>
            <a:noFill/>
          </a:ln>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0</a:t>
            </a:r>
          </a:p>
        </p:txBody>
      </p:sp>
      <p:sp>
        <p:nvSpPr>
          <p:cNvPr id="71" name="TextBox 70">
            <a:extLst>
              <a:ext uri="{FF2B5EF4-FFF2-40B4-BE49-F238E27FC236}">
                <a16:creationId xmlns:a16="http://schemas.microsoft.com/office/drawing/2014/main" id="{11EACD80-1827-4BAB-891B-54C6D2816633}"/>
              </a:ext>
            </a:extLst>
          </p:cNvPr>
          <p:cNvSpPr txBox="1"/>
          <p:nvPr/>
        </p:nvSpPr>
        <p:spPr bwMode="auto">
          <a:xfrm>
            <a:off x="3627825" y="4687002"/>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6</a:t>
            </a:r>
          </a:p>
        </p:txBody>
      </p:sp>
      <p:sp>
        <p:nvSpPr>
          <p:cNvPr id="72" name="TextBox 71">
            <a:extLst>
              <a:ext uri="{FF2B5EF4-FFF2-40B4-BE49-F238E27FC236}">
                <a16:creationId xmlns:a16="http://schemas.microsoft.com/office/drawing/2014/main" id="{2C28FE7E-FA8D-4961-A016-C5DA5C18AC5D}"/>
              </a:ext>
            </a:extLst>
          </p:cNvPr>
          <p:cNvSpPr txBox="1"/>
          <p:nvPr/>
        </p:nvSpPr>
        <p:spPr bwMode="auto">
          <a:xfrm>
            <a:off x="4171832" y="4687002"/>
            <a:ext cx="4010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12</a:t>
            </a:r>
          </a:p>
        </p:txBody>
      </p:sp>
      <p:sp>
        <p:nvSpPr>
          <p:cNvPr id="73" name="TextBox 72">
            <a:extLst>
              <a:ext uri="{FF2B5EF4-FFF2-40B4-BE49-F238E27FC236}">
                <a16:creationId xmlns:a16="http://schemas.microsoft.com/office/drawing/2014/main" id="{C8D8D934-6204-43A3-9621-9CA51B981B1B}"/>
              </a:ext>
            </a:extLst>
          </p:cNvPr>
          <p:cNvSpPr txBox="1"/>
          <p:nvPr/>
        </p:nvSpPr>
        <p:spPr bwMode="auto">
          <a:xfrm>
            <a:off x="4756186" y="4687002"/>
            <a:ext cx="4010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18</a:t>
            </a:r>
          </a:p>
        </p:txBody>
      </p:sp>
      <p:sp>
        <p:nvSpPr>
          <p:cNvPr id="74" name="TextBox 73">
            <a:extLst>
              <a:ext uri="{FF2B5EF4-FFF2-40B4-BE49-F238E27FC236}">
                <a16:creationId xmlns:a16="http://schemas.microsoft.com/office/drawing/2014/main" id="{18A05B98-64C0-408E-8E35-2BE214C6996D}"/>
              </a:ext>
            </a:extLst>
          </p:cNvPr>
          <p:cNvSpPr txBox="1"/>
          <p:nvPr/>
        </p:nvSpPr>
        <p:spPr bwMode="auto">
          <a:xfrm>
            <a:off x="5351761" y="4687002"/>
            <a:ext cx="4459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24</a:t>
            </a:r>
          </a:p>
        </p:txBody>
      </p:sp>
      <p:sp>
        <p:nvSpPr>
          <p:cNvPr id="75" name="TextBox 74">
            <a:extLst>
              <a:ext uri="{FF2B5EF4-FFF2-40B4-BE49-F238E27FC236}">
                <a16:creationId xmlns:a16="http://schemas.microsoft.com/office/drawing/2014/main" id="{53BB81FB-D95D-48C1-9099-36761A879818}"/>
              </a:ext>
            </a:extLst>
          </p:cNvPr>
          <p:cNvSpPr txBox="1"/>
          <p:nvPr/>
        </p:nvSpPr>
        <p:spPr bwMode="auto">
          <a:xfrm>
            <a:off x="5952946" y="4687002"/>
            <a:ext cx="441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30</a:t>
            </a:r>
          </a:p>
        </p:txBody>
      </p:sp>
      <p:sp>
        <p:nvSpPr>
          <p:cNvPr id="76" name="TextBox 75">
            <a:extLst>
              <a:ext uri="{FF2B5EF4-FFF2-40B4-BE49-F238E27FC236}">
                <a16:creationId xmlns:a16="http://schemas.microsoft.com/office/drawing/2014/main" id="{D0C04A4D-C190-49EC-A368-9762079ABE91}"/>
              </a:ext>
            </a:extLst>
          </p:cNvPr>
          <p:cNvSpPr txBox="1"/>
          <p:nvPr/>
        </p:nvSpPr>
        <p:spPr bwMode="auto">
          <a:xfrm>
            <a:off x="6542912" y="4687002"/>
            <a:ext cx="441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36</a:t>
            </a:r>
          </a:p>
        </p:txBody>
      </p:sp>
      <p:sp>
        <p:nvSpPr>
          <p:cNvPr id="77" name="TextBox 76">
            <a:extLst>
              <a:ext uri="{FF2B5EF4-FFF2-40B4-BE49-F238E27FC236}">
                <a16:creationId xmlns:a16="http://schemas.microsoft.com/office/drawing/2014/main" id="{C3D1D75C-55C2-4D97-827F-EAA42B51705D}"/>
              </a:ext>
            </a:extLst>
          </p:cNvPr>
          <p:cNvSpPr txBox="1"/>
          <p:nvPr/>
        </p:nvSpPr>
        <p:spPr bwMode="auto">
          <a:xfrm>
            <a:off x="7138487" y="4687002"/>
            <a:ext cx="4459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42</a:t>
            </a:r>
          </a:p>
        </p:txBody>
      </p:sp>
      <p:sp>
        <p:nvSpPr>
          <p:cNvPr id="78" name="TextBox 77">
            <a:extLst>
              <a:ext uri="{FF2B5EF4-FFF2-40B4-BE49-F238E27FC236}">
                <a16:creationId xmlns:a16="http://schemas.microsoft.com/office/drawing/2014/main" id="{F9A8C393-EF1F-4A46-846D-266634B3EE27}"/>
              </a:ext>
            </a:extLst>
          </p:cNvPr>
          <p:cNvSpPr txBox="1"/>
          <p:nvPr/>
        </p:nvSpPr>
        <p:spPr bwMode="auto">
          <a:xfrm>
            <a:off x="7724646" y="4687002"/>
            <a:ext cx="4459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48</a:t>
            </a:r>
          </a:p>
        </p:txBody>
      </p:sp>
      <p:sp>
        <p:nvSpPr>
          <p:cNvPr id="79" name="TextBox 78">
            <a:extLst>
              <a:ext uri="{FF2B5EF4-FFF2-40B4-BE49-F238E27FC236}">
                <a16:creationId xmlns:a16="http://schemas.microsoft.com/office/drawing/2014/main" id="{B2BCB14E-54B6-4A51-B85B-537960B70E8F}"/>
              </a:ext>
            </a:extLst>
          </p:cNvPr>
          <p:cNvSpPr txBox="1"/>
          <p:nvPr/>
        </p:nvSpPr>
        <p:spPr bwMode="auto">
          <a:xfrm>
            <a:off x="8320220" y="4687002"/>
            <a:ext cx="4459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54</a:t>
            </a:r>
          </a:p>
        </p:txBody>
      </p:sp>
      <p:sp>
        <p:nvSpPr>
          <p:cNvPr id="80" name="TextBox 79">
            <a:extLst>
              <a:ext uri="{FF2B5EF4-FFF2-40B4-BE49-F238E27FC236}">
                <a16:creationId xmlns:a16="http://schemas.microsoft.com/office/drawing/2014/main" id="{8F80E713-6852-4863-A229-5EDF3A62CF19}"/>
              </a:ext>
            </a:extLst>
          </p:cNvPr>
          <p:cNvSpPr txBox="1"/>
          <p:nvPr/>
        </p:nvSpPr>
        <p:spPr bwMode="auto">
          <a:xfrm>
            <a:off x="8915796" y="4687002"/>
            <a:ext cx="441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60</a:t>
            </a:r>
          </a:p>
        </p:txBody>
      </p:sp>
      <p:sp>
        <p:nvSpPr>
          <p:cNvPr id="81" name="TextBox 80">
            <a:extLst>
              <a:ext uri="{FF2B5EF4-FFF2-40B4-BE49-F238E27FC236}">
                <a16:creationId xmlns:a16="http://schemas.microsoft.com/office/drawing/2014/main" id="{8DC8EA92-A792-4087-93D6-F1E7FB4EB2AB}"/>
              </a:ext>
            </a:extLst>
          </p:cNvPr>
          <p:cNvSpPr txBox="1"/>
          <p:nvPr/>
        </p:nvSpPr>
        <p:spPr bwMode="auto">
          <a:xfrm>
            <a:off x="9494542" y="4687002"/>
            <a:ext cx="441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66</a:t>
            </a:r>
          </a:p>
        </p:txBody>
      </p:sp>
      <p:sp>
        <p:nvSpPr>
          <p:cNvPr id="82" name="Freeform: Shape 81">
            <a:extLst>
              <a:ext uri="{FF2B5EF4-FFF2-40B4-BE49-F238E27FC236}">
                <a16:creationId xmlns:a16="http://schemas.microsoft.com/office/drawing/2014/main" id="{5FFDDE2C-65CB-43BE-B81B-C77F6CA0AAEB}"/>
              </a:ext>
            </a:extLst>
          </p:cNvPr>
          <p:cNvSpPr/>
          <p:nvPr/>
        </p:nvSpPr>
        <p:spPr bwMode="auto">
          <a:xfrm>
            <a:off x="3211830" y="2137410"/>
            <a:ext cx="5920740" cy="1581150"/>
          </a:xfrm>
          <a:custGeom>
            <a:avLst/>
            <a:gdLst>
              <a:gd name="connsiteX0" fmla="*/ 5920740 w 5920740"/>
              <a:gd name="connsiteY0" fmla="*/ 1581150 h 1581150"/>
              <a:gd name="connsiteX1" fmla="*/ 5467350 w 5920740"/>
              <a:gd name="connsiteY1" fmla="*/ 1581150 h 1581150"/>
              <a:gd name="connsiteX2" fmla="*/ 5467350 w 5920740"/>
              <a:gd name="connsiteY2" fmla="*/ 1272540 h 1581150"/>
              <a:gd name="connsiteX3" fmla="*/ 4739640 w 5920740"/>
              <a:gd name="connsiteY3" fmla="*/ 1272540 h 1581150"/>
              <a:gd name="connsiteX4" fmla="*/ 4739640 w 5920740"/>
              <a:gd name="connsiteY4" fmla="*/ 1211580 h 1581150"/>
              <a:gd name="connsiteX5" fmla="*/ 4061460 w 5920740"/>
              <a:gd name="connsiteY5" fmla="*/ 1211580 h 1581150"/>
              <a:gd name="connsiteX6" fmla="*/ 4061460 w 5920740"/>
              <a:gd name="connsiteY6" fmla="*/ 1181100 h 1581150"/>
              <a:gd name="connsiteX7" fmla="*/ 3867150 w 5920740"/>
              <a:gd name="connsiteY7" fmla="*/ 1181100 h 1581150"/>
              <a:gd name="connsiteX8" fmla="*/ 3867150 w 5920740"/>
              <a:gd name="connsiteY8" fmla="*/ 1158240 h 1581150"/>
              <a:gd name="connsiteX9" fmla="*/ 3596640 w 5920740"/>
              <a:gd name="connsiteY9" fmla="*/ 1158240 h 1581150"/>
              <a:gd name="connsiteX10" fmla="*/ 3596640 w 5920740"/>
              <a:gd name="connsiteY10" fmla="*/ 1127760 h 1581150"/>
              <a:gd name="connsiteX11" fmla="*/ 3543300 w 5920740"/>
              <a:gd name="connsiteY11" fmla="*/ 1127760 h 1581150"/>
              <a:gd name="connsiteX12" fmla="*/ 3543300 w 5920740"/>
              <a:gd name="connsiteY12" fmla="*/ 1089660 h 1581150"/>
              <a:gd name="connsiteX13" fmla="*/ 3451860 w 5920740"/>
              <a:gd name="connsiteY13" fmla="*/ 1089660 h 1581150"/>
              <a:gd name="connsiteX14" fmla="*/ 3451860 w 5920740"/>
              <a:gd name="connsiteY14" fmla="*/ 1089660 h 1581150"/>
              <a:gd name="connsiteX15" fmla="*/ 3451860 w 5920740"/>
              <a:gd name="connsiteY15" fmla="*/ 1059180 h 1581150"/>
              <a:gd name="connsiteX16" fmla="*/ 3360420 w 5920740"/>
              <a:gd name="connsiteY16" fmla="*/ 1059180 h 1581150"/>
              <a:gd name="connsiteX17" fmla="*/ 3360420 w 5920740"/>
              <a:gd name="connsiteY17" fmla="*/ 1043940 h 1581150"/>
              <a:gd name="connsiteX18" fmla="*/ 3265170 w 5920740"/>
              <a:gd name="connsiteY18" fmla="*/ 1043940 h 1581150"/>
              <a:gd name="connsiteX19" fmla="*/ 3265170 w 5920740"/>
              <a:gd name="connsiteY19" fmla="*/ 1024890 h 1581150"/>
              <a:gd name="connsiteX20" fmla="*/ 2655570 w 5920740"/>
              <a:gd name="connsiteY20" fmla="*/ 1024890 h 1581150"/>
              <a:gd name="connsiteX21" fmla="*/ 2655570 w 5920740"/>
              <a:gd name="connsiteY21" fmla="*/ 998220 h 1581150"/>
              <a:gd name="connsiteX22" fmla="*/ 2575560 w 5920740"/>
              <a:gd name="connsiteY22" fmla="*/ 998220 h 1581150"/>
              <a:gd name="connsiteX23" fmla="*/ 2575560 w 5920740"/>
              <a:gd name="connsiteY23" fmla="*/ 975360 h 1581150"/>
              <a:gd name="connsiteX24" fmla="*/ 2358390 w 5920740"/>
              <a:gd name="connsiteY24" fmla="*/ 975360 h 1581150"/>
              <a:gd name="connsiteX25" fmla="*/ 2358390 w 5920740"/>
              <a:gd name="connsiteY25" fmla="*/ 963930 h 1581150"/>
              <a:gd name="connsiteX26" fmla="*/ 2129790 w 5920740"/>
              <a:gd name="connsiteY26" fmla="*/ 963930 h 1581150"/>
              <a:gd name="connsiteX27" fmla="*/ 2129790 w 5920740"/>
              <a:gd name="connsiteY27" fmla="*/ 944880 h 1581150"/>
              <a:gd name="connsiteX28" fmla="*/ 2038350 w 5920740"/>
              <a:gd name="connsiteY28" fmla="*/ 944880 h 1581150"/>
              <a:gd name="connsiteX29" fmla="*/ 2038350 w 5920740"/>
              <a:gd name="connsiteY29" fmla="*/ 929640 h 1581150"/>
              <a:gd name="connsiteX30" fmla="*/ 1943100 w 5920740"/>
              <a:gd name="connsiteY30" fmla="*/ 929640 h 1581150"/>
              <a:gd name="connsiteX31" fmla="*/ 1943100 w 5920740"/>
              <a:gd name="connsiteY31" fmla="*/ 914400 h 1581150"/>
              <a:gd name="connsiteX32" fmla="*/ 1874520 w 5920740"/>
              <a:gd name="connsiteY32" fmla="*/ 914400 h 1581150"/>
              <a:gd name="connsiteX33" fmla="*/ 1874520 w 5920740"/>
              <a:gd name="connsiteY33" fmla="*/ 895350 h 1581150"/>
              <a:gd name="connsiteX34" fmla="*/ 1744980 w 5920740"/>
              <a:gd name="connsiteY34" fmla="*/ 895350 h 1581150"/>
              <a:gd name="connsiteX35" fmla="*/ 1744980 w 5920740"/>
              <a:gd name="connsiteY35" fmla="*/ 868680 h 1581150"/>
              <a:gd name="connsiteX36" fmla="*/ 1710690 w 5920740"/>
              <a:gd name="connsiteY36" fmla="*/ 868680 h 1581150"/>
              <a:gd name="connsiteX37" fmla="*/ 1710690 w 5920740"/>
              <a:gd name="connsiteY37" fmla="*/ 868680 h 1581150"/>
              <a:gd name="connsiteX38" fmla="*/ 1527810 w 5920740"/>
              <a:gd name="connsiteY38" fmla="*/ 868680 h 1581150"/>
              <a:gd name="connsiteX39" fmla="*/ 1527810 w 5920740"/>
              <a:gd name="connsiteY39" fmla="*/ 826770 h 1581150"/>
              <a:gd name="connsiteX40" fmla="*/ 1482090 w 5920740"/>
              <a:gd name="connsiteY40" fmla="*/ 826770 h 1581150"/>
              <a:gd name="connsiteX41" fmla="*/ 1482090 w 5920740"/>
              <a:gd name="connsiteY41" fmla="*/ 803910 h 1581150"/>
              <a:gd name="connsiteX42" fmla="*/ 1363980 w 5920740"/>
              <a:gd name="connsiteY42" fmla="*/ 803910 h 1581150"/>
              <a:gd name="connsiteX43" fmla="*/ 1363980 w 5920740"/>
              <a:gd name="connsiteY43" fmla="*/ 777240 h 1581150"/>
              <a:gd name="connsiteX44" fmla="*/ 1322070 w 5920740"/>
              <a:gd name="connsiteY44" fmla="*/ 777240 h 1581150"/>
              <a:gd name="connsiteX45" fmla="*/ 1322070 w 5920740"/>
              <a:gd name="connsiteY45" fmla="*/ 754380 h 1581150"/>
              <a:gd name="connsiteX46" fmla="*/ 1268730 w 5920740"/>
              <a:gd name="connsiteY46" fmla="*/ 754380 h 1581150"/>
              <a:gd name="connsiteX47" fmla="*/ 1268730 w 5920740"/>
              <a:gd name="connsiteY47" fmla="*/ 754380 h 1581150"/>
              <a:gd name="connsiteX48" fmla="*/ 1268730 w 5920740"/>
              <a:gd name="connsiteY48" fmla="*/ 739140 h 1581150"/>
              <a:gd name="connsiteX49" fmla="*/ 1203960 w 5920740"/>
              <a:gd name="connsiteY49" fmla="*/ 739140 h 1581150"/>
              <a:gd name="connsiteX50" fmla="*/ 1203960 w 5920740"/>
              <a:gd name="connsiteY50" fmla="*/ 716280 h 1581150"/>
              <a:gd name="connsiteX51" fmla="*/ 1131570 w 5920740"/>
              <a:gd name="connsiteY51" fmla="*/ 716280 h 1581150"/>
              <a:gd name="connsiteX52" fmla="*/ 1131570 w 5920740"/>
              <a:gd name="connsiteY52" fmla="*/ 693420 h 1581150"/>
              <a:gd name="connsiteX53" fmla="*/ 1040130 w 5920740"/>
              <a:gd name="connsiteY53" fmla="*/ 693420 h 1581150"/>
              <a:gd name="connsiteX54" fmla="*/ 1040130 w 5920740"/>
              <a:gd name="connsiteY54" fmla="*/ 674370 h 1581150"/>
              <a:gd name="connsiteX55" fmla="*/ 906780 w 5920740"/>
              <a:gd name="connsiteY55" fmla="*/ 674370 h 1581150"/>
              <a:gd name="connsiteX56" fmla="*/ 906780 w 5920740"/>
              <a:gd name="connsiteY56" fmla="*/ 674370 h 1581150"/>
              <a:gd name="connsiteX57" fmla="*/ 883920 w 5920740"/>
              <a:gd name="connsiteY57" fmla="*/ 651510 h 1581150"/>
              <a:gd name="connsiteX58" fmla="*/ 864870 w 5920740"/>
              <a:gd name="connsiteY58" fmla="*/ 632460 h 1581150"/>
              <a:gd name="connsiteX59" fmla="*/ 815340 w 5920740"/>
              <a:gd name="connsiteY59" fmla="*/ 632460 h 1581150"/>
              <a:gd name="connsiteX60" fmla="*/ 815340 w 5920740"/>
              <a:gd name="connsiteY60" fmla="*/ 601980 h 1581150"/>
              <a:gd name="connsiteX61" fmla="*/ 777240 w 5920740"/>
              <a:gd name="connsiteY61" fmla="*/ 601980 h 1581150"/>
              <a:gd name="connsiteX62" fmla="*/ 777240 w 5920740"/>
              <a:gd name="connsiteY62" fmla="*/ 601980 h 1581150"/>
              <a:gd name="connsiteX63" fmla="*/ 750570 w 5920740"/>
              <a:gd name="connsiteY63" fmla="*/ 575310 h 1581150"/>
              <a:gd name="connsiteX64" fmla="*/ 731520 w 5920740"/>
              <a:gd name="connsiteY64" fmla="*/ 556260 h 1581150"/>
              <a:gd name="connsiteX65" fmla="*/ 693420 w 5920740"/>
              <a:gd name="connsiteY65" fmla="*/ 556260 h 1581150"/>
              <a:gd name="connsiteX66" fmla="*/ 693420 w 5920740"/>
              <a:gd name="connsiteY66" fmla="*/ 521970 h 1581150"/>
              <a:gd name="connsiteX67" fmla="*/ 640080 w 5920740"/>
              <a:gd name="connsiteY67" fmla="*/ 521970 h 1581150"/>
              <a:gd name="connsiteX68" fmla="*/ 640080 w 5920740"/>
              <a:gd name="connsiteY68" fmla="*/ 487680 h 1581150"/>
              <a:gd name="connsiteX69" fmla="*/ 609600 w 5920740"/>
              <a:gd name="connsiteY69" fmla="*/ 487680 h 1581150"/>
              <a:gd name="connsiteX70" fmla="*/ 609600 w 5920740"/>
              <a:gd name="connsiteY70" fmla="*/ 461010 h 1581150"/>
              <a:gd name="connsiteX71" fmla="*/ 567690 w 5920740"/>
              <a:gd name="connsiteY71" fmla="*/ 461010 h 1581150"/>
              <a:gd name="connsiteX72" fmla="*/ 567690 w 5920740"/>
              <a:gd name="connsiteY72" fmla="*/ 403860 h 1581150"/>
              <a:gd name="connsiteX73" fmla="*/ 514350 w 5920740"/>
              <a:gd name="connsiteY73" fmla="*/ 403860 h 1581150"/>
              <a:gd name="connsiteX74" fmla="*/ 514350 w 5920740"/>
              <a:gd name="connsiteY74" fmla="*/ 373380 h 1581150"/>
              <a:gd name="connsiteX75" fmla="*/ 461010 w 5920740"/>
              <a:gd name="connsiteY75" fmla="*/ 373380 h 1581150"/>
              <a:gd name="connsiteX76" fmla="*/ 461010 w 5920740"/>
              <a:gd name="connsiteY76" fmla="*/ 281940 h 1581150"/>
              <a:gd name="connsiteX77" fmla="*/ 419100 w 5920740"/>
              <a:gd name="connsiteY77" fmla="*/ 281940 h 1581150"/>
              <a:gd name="connsiteX78" fmla="*/ 419100 w 5920740"/>
              <a:gd name="connsiteY78" fmla="*/ 243840 h 1581150"/>
              <a:gd name="connsiteX79" fmla="*/ 365760 w 5920740"/>
              <a:gd name="connsiteY79" fmla="*/ 243840 h 1581150"/>
              <a:gd name="connsiteX80" fmla="*/ 365760 w 5920740"/>
              <a:gd name="connsiteY80" fmla="*/ 220980 h 1581150"/>
              <a:gd name="connsiteX81" fmla="*/ 266700 w 5920740"/>
              <a:gd name="connsiteY81" fmla="*/ 220980 h 1581150"/>
              <a:gd name="connsiteX82" fmla="*/ 266700 w 5920740"/>
              <a:gd name="connsiteY82" fmla="*/ 179070 h 1581150"/>
              <a:gd name="connsiteX83" fmla="*/ 243840 w 5920740"/>
              <a:gd name="connsiteY83" fmla="*/ 179070 h 1581150"/>
              <a:gd name="connsiteX84" fmla="*/ 243840 w 5920740"/>
              <a:gd name="connsiteY84" fmla="*/ 140970 h 1581150"/>
              <a:gd name="connsiteX85" fmla="*/ 217170 w 5920740"/>
              <a:gd name="connsiteY85" fmla="*/ 140970 h 1581150"/>
              <a:gd name="connsiteX86" fmla="*/ 217170 w 5920740"/>
              <a:gd name="connsiteY86" fmla="*/ 110490 h 1581150"/>
              <a:gd name="connsiteX87" fmla="*/ 167640 w 5920740"/>
              <a:gd name="connsiteY87" fmla="*/ 110490 h 1581150"/>
              <a:gd name="connsiteX88" fmla="*/ 167640 w 5920740"/>
              <a:gd name="connsiteY88" fmla="*/ 72390 h 1581150"/>
              <a:gd name="connsiteX89" fmla="*/ 129540 w 5920740"/>
              <a:gd name="connsiteY89" fmla="*/ 72390 h 1581150"/>
              <a:gd name="connsiteX90" fmla="*/ 129540 w 5920740"/>
              <a:gd name="connsiteY90" fmla="*/ 49530 h 1581150"/>
              <a:gd name="connsiteX91" fmla="*/ 57150 w 5920740"/>
              <a:gd name="connsiteY91" fmla="*/ 49530 h 1581150"/>
              <a:gd name="connsiteX92" fmla="*/ 57150 w 5920740"/>
              <a:gd name="connsiteY92" fmla="*/ 26670 h 1581150"/>
              <a:gd name="connsiteX93" fmla="*/ 7620 w 5920740"/>
              <a:gd name="connsiteY93" fmla="*/ 26670 h 1581150"/>
              <a:gd name="connsiteX94" fmla="*/ 7620 w 5920740"/>
              <a:gd name="connsiteY94" fmla="*/ 0 h 1581150"/>
              <a:gd name="connsiteX95" fmla="*/ 0 w 5920740"/>
              <a:gd name="connsiteY95" fmla="*/ 0 h 158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5920740" h="1581150">
                <a:moveTo>
                  <a:pt x="5920740" y="1581150"/>
                </a:moveTo>
                <a:lnTo>
                  <a:pt x="5467350" y="1581150"/>
                </a:lnTo>
                <a:lnTo>
                  <a:pt x="5467350" y="1272540"/>
                </a:lnTo>
                <a:lnTo>
                  <a:pt x="4739640" y="1272540"/>
                </a:lnTo>
                <a:lnTo>
                  <a:pt x="4739640" y="1211580"/>
                </a:lnTo>
                <a:lnTo>
                  <a:pt x="4061460" y="1211580"/>
                </a:lnTo>
                <a:lnTo>
                  <a:pt x="4061460" y="1181100"/>
                </a:lnTo>
                <a:lnTo>
                  <a:pt x="3867150" y="1181100"/>
                </a:lnTo>
                <a:lnTo>
                  <a:pt x="3867150" y="1158240"/>
                </a:lnTo>
                <a:lnTo>
                  <a:pt x="3596640" y="1158240"/>
                </a:lnTo>
                <a:lnTo>
                  <a:pt x="3596640" y="1127760"/>
                </a:lnTo>
                <a:lnTo>
                  <a:pt x="3543300" y="1127760"/>
                </a:lnTo>
                <a:lnTo>
                  <a:pt x="3543300" y="1089660"/>
                </a:lnTo>
                <a:lnTo>
                  <a:pt x="3451860" y="1089660"/>
                </a:lnTo>
                <a:lnTo>
                  <a:pt x="3451860" y="1089660"/>
                </a:lnTo>
                <a:lnTo>
                  <a:pt x="3451860" y="1059180"/>
                </a:lnTo>
                <a:lnTo>
                  <a:pt x="3360420" y="1059180"/>
                </a:lnTo>
                <a:lnTo>
                  <a:pt x="3360420" y="1043940"/>
                </a:lnTo>
                <a:lnTo>
                  <a:pt x="3265170" y="1043940"/>
                </a:lnTo>
                <a:lnTo>
                  <a:pt x="3265170" y="1024890"/>
                </a:lnTo>
                <a:lnTo>
                  <a:pt x="2655570" y="1024890"/>
                </a:lnTo>
                <a:lnTo>
                  <a:pt x="2655570" y="998220"/>
                </a:lnTo>
                <a:lnTo>
                  <a:pt x="2575560" y="998220"/>
                </a:lnTo>
                <a:lnTo>
                  <a:pt x="2575560" y="975360"/>
                </a:lnTo>
                <a:lnTo>
                  <a:pt x="2358390" y="975360"/>
                </a:lnTo>
                <a:lnTo>
                  <a:pt x="2358390" y="963930"/>
                </a:lnTo>
                <a:lnTo>
                  <a:pt x="2129790" y="963930"/>
                </a:lnTo>
                <a:lnTo>
                  <a:pt x="2129790" y="944880"/>
                </a:lnTo>
                <a:lnTo>
                  <a:pt x="2038350" y="944880"/>
                </a:lnTo>
                <a:lnTo>
                  <a:pt x="2038350" y="929640"/>
                </a:lnTo>
                <a:lnTo>
                  <a:pt x="1943100" y="929640"/>
                </a:lnTo>
                <a:lnTo>
                  <a:pt x="1943100" y="914400"/>
                </a:lnTo>
                <a:lnTo>
                  <a:pt x="1874520" y="914400"/>
                </a:lnTo>
                <a:lnTo>
                  <a:pt x="1874520" y="895350"/>
                </a:lnTo>
                <a:lnTo>
                  <a:pt x="1744980" y="895350"/>
                </a:lnTo>
                <a:lnTo>
                  <a:pt x="1744980" y="868680"/>
                </a:lnTo>
                <a:lnTo>
                  <a:pt x="1710690" y="868680"/>
                </a:lnTo>
                <a:lnTo>
                  <a:pt x="1710690" y="868680"/>
                </a:lnTo>
                <a:lnTo>
                  <a:pt x="1527810" y="868680"/>
                </a:lnTo>
                <a:lnTo>
                  <a:pt x="1527810" y="826770"/>
                </a:lnTo>
                <a:lnTo>
                  <a:pt x="1482090" y="826770"/>
                </a:lnTo>
                <a:lnTo>
                  <a:pt x="1482090" y="803910"/>
                </a:lnTo>
                <a:lnTo>
                  <a:pt x="1363980" y="803910"/>
                </a:lnTo>
                <a:lnTo>
                  <a:pt x="1363980" y="777240"/>
                </a:lnTo>
                <a:lnTo>
                  <a:pt x="1322070" y="777240"/>
                </a:lnTo>
                <a:lnTo>
                  <a:pt x="1322070" y="754380"/>
                </a:lnTo>
                <a:lnTo>
                  <a:pt x="1268730" y="754380"/>
                </a:lnTo>
                <a:lnTo>
                  <a:pt x="1268730" y="754380"/>
                </a:lnTo>
                <a:lnTo>
                  <a:pt x="1268730" y="739140"/>
                </a:lnTo>
                <a:lnTo>
                  <a:pt x="1203960" y="739140"/>
                </a:lnTo>
                <a:lnTo>
                  <a:pt x="1203960" y="716280"/>
                </a:lnTo>
                <a:lnTo>
                  <a:pt x="1131570" y="716280"/>
                </a:lnTo>
                <a:lnTo>
                  <a:pt x="1131570" y="693420"/>
                </a:lnTo>
                <a:lnTo>
                  <a:pt x="1040130" y="693420"/>
                </a:lnTo>
                <a:lnTo>
                  <a:pt x="1040130" y="674370"/>
                </a:lnTo>
                <a:lnTo>
                  <a:pt x="906780" y="674370"/>
                </a:lnTo>
                <a:lnTo>
                  <a:pt x="906780" y="674370"/>
                </a:lnTo>
                <a:lnTo>
                  <a:pt x="883920" y="651510"/>
                </a:lnTo>
                <a:lnTo>
                  <a:pt x="864870" y="632460"/>
                </a:lnTo>
                <a:lnTo>
                  <a:pt x="815340" y="632460"/>
                </a:lnTo>
                <a:lnTo>
                  <a:pt x="815340" y="601980"/>
                </a:lnTo>
                <a:lnTo>
                  <a:pt x="777240" y="601980"/>
                </a:lnTo>
                <a:lnTo>
                  <a:pt x="777240" y="601980"/>
                </a:lnTo>
                <a:lnTo>
                  <a:pt x="750570" y="575310"/>
                </a:lnTo>
                <a:lnTo>
                  <a:pt x="731520" y="556260"/>
                </a:lnTo>
                <a:lnTo>
                  <a:pt x="693420" y="556260"/>
                </a:lnTo>
                <a:lnTo>
                  <a:pt x="693420" y="521970"/>
                </a:lnTo>
                <a:lnTo>
                  <a:pt x="640080" y="521970"/>
                </a:lnTo>
                <a:lnTo>
                  <a:pt x="640080" y="487680"/>
                </a:lnTo>
                <a:lnTo>
                  <a:pt x="609600" y="487680"/>
                </a:lnTo>
                <a:lnTo>
                  <a:pt x="609600" y="461010"/>
                </a:lnTo>
                <a:lnTo>
                  <a:pt x="567690" y="461010"/>
                </a:lnTo>
                <a:lnTo>
                  <a:pt x="567690" y="403860"/>
                </a:lnTo>
                <a:lnTo>
                  <a:pt x="514350" y="403860"/>
                </a:lnTo>
                <a:lnTo>
                  <a:pt x="514350" y="373380"/>
                </a:lnTo>
                <a:lnTo>
                  <a:pt x="461010" y="373380"/>
                </a:lnTo>
                <a:lnTo>
                  <a:pt x="461010" y="281940"/>
                </a:lnTo>
                <a:lnTo>
                  <a:pt x="419100" y="281940"/>
                </a:lnTo>
                <a:lnTo>
                  <a:pt x="419100" y="243840"/>
                </a:lnTo>
                <a:lnTo>
                  <a:pt x="365760" y="243840"/>
                </a:lnTo>
                <a:lnTo>
                  <a:pt x="365760" y="220980"/>
                </a:lnTo>
                <a:lnTo>
                  <a:pt x="266700" y="220980"/>
                </a:lnTo>
                <a:lnTo>
                  <a:pt x="266700" y="179070"/>
                </a:lnTo>
                <a:lnTo>
                  <a:pt x="243840" y="179070"/>
                </a:lnTo>
                <a:lnTo>
                  <a:pt x="243840" y="140970"/>
                </a:lnTo>
                <a:lnTo>
                  <a:pt x="217170" y="140970"/>
                </a:lnTo>
                <a:lnTo>
                  <a:pt x="217170" y="110490"/>
                </a:lnTo>
                <a:lnTo>
                  <a:pt x="167640" y="110490"/>
                </a:lnTo>
                <a:lnTo>
                  <a:pt x="167640" y="72390"/>
                </a:lnTo>
                <a:lnTo>
                  <a:pt x="129540" y="72390"/>
                </a:lnTo>
                <a:lnTo>
                  <a:pt x="129540" y="49530"/>
                </a:lnTo>
                <a:lnTo>
                  <a:pt x="57150" y="49530"/>
                </a:lnTo>
                <a:lnTo>
                  <a:pt x="57150" y="26670"/>
                </a:lnTo>
                <a:lnTo>
                  <a:pt x="7620" y="26670"/>
                </a:lnTo>
                <a:lnTo>
                  <a:pt x="7620" y="0"/>
                </a:lnTo>
                <a:lnTo>
                  <a:pt x="0" y="0"/>
                </a:lnTo>
              </a:path>
            </a:pathLst>
          </a:custGeom>
          <a:noFill/>
          <a:ln w="28575">
            <a:solidFill>
              <a:schemeClr val="accent1"/>
            </a:solidFill>
            <a:miter lim="800000"/>
            <a:headEnd/>
            <a:tailEnd/>
          </a:ln>
          <a:extLst>
            <a:ext uri="{909E8E84-426E-40DD-AFC4-6F175D3DCCD1}">
              <a14:hiddenFill xmlns:a14="http://schemas.microsoft.com/office/drawing/2010/main">
                <a:noFill/>
              </a14:hiddenFill>
            </a:ext>
          </a:ex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endParaRPr>
          </a:p>
        </p:txBody>
      </p:sp>
      <p:sp>
        <p:nvSpPr>
          <p:cNvPr id="83" name="Freeform: Shape 82">
            <a:extLst>
              <a:ext uri="{FF2B5EF4-FFF2-40B4-BE49-F238E27FC236}">
                <a16:creationId xmlns:a16="http://schemas.microsoft.com/office/drawing/2014/main" id="{2124F85C-98E4-4D83-ADEB-57063706E9FF}"/>
              </a:ext>
            </a:extLst>
          </p:cNvPr>
          <p:cNvSpPr/>
          <p:nvPr/>
        </p:nvSpPr>
        <p:spPr bwMode="auto">
          <a:xfrm>
            <a:off x="3208020" y="2164080"/>
            <a:ext cx="5958840" cy="1668780"/>
          </a:xfrm>
          <a:custGeom>
            <a:avLst/>
            <a:gdLst>
              <a:gd name="connsiteX0" fmla="*/ 5958840 w 5958840"/>
              <a:gd name="connsiteY0" fmla="*/ 1668780 h 1668780"/>
              <a:gd name="connsiteX1" fmla="*/ 5334000 w 5958840"/>
              <a:gd name="connsiteY1" fmla="*/ 1668780 h 1668780"/>
              <a:gd name="connsiteX2" fmla="*/ 5334000 w 5958840"/>
              <a:gd name="connsiteY2" fmla="*/ 1535430 h 1668780"/>
              <a:gd name="connsiteX3" fmla="*/ 5292090 w 5958840"/>
              <a:gd name="connsiteY3" fmla="*/ 1535430 h 1668780"/>
              <a:gd name="connsiteX4" fmla="*/ 5292090 w 5958840"/>
              <a:gd name="connsiteY4" fmla="*/ 1417320 h 1668780"/>
              <a:gd name="connsiteX5" fmla="*/ 4674870 w 5958840"/>
              <a:gd name="connsiteY5" fmla="*/ 1417320 h 1668780"/>
              <a:gd name="connsiteX6" fmla="*/ 4674870 w 5958840"/>
              <a:gd name="connsiteY6" fmla="*/ 1383030 h 1668780"/>
              <a:gd name="connsiteX7" fmla="*/ 3147060 w 5958840"/>
              <a:gd name="connsiteY7" fmla="*/ 1383030 h 1668780"/>
              <a:gd name="connsiteX8" fmla="*/ 3147060 w 5958840"/>
              <a:gd name="connsiteY8" fmla="*/ 1363980 h 1668780"/>
              <a:gd name="connsiteX9" fmla="*/ 3017520 w 5958840"/>
              <a:gd name="connsiteY9" fmla="*/ 1363980 h 1668780"/>
              <a:gd name="connsiteX10" fmla="*/ 3017520 w 5958840"/>
              <a:gd name="connsiteY10" fmla="*/ 1348740 h 1668780"/>
              <a:gd name="connsiteX11" fmla="*/ 2743200 w 5958840"/>
              <a:gd name="connsiteY11" fmla="*/ 1348740 h 1668780"/>
              <a:gd name="connsiteX12" fmla="*/ 2743200 w 5958840"/>
              <a:gd name="connsiteY12" fmla="*/ 1337310 h 1668780"/>
              <a:gd name="connsiteX13" fmla="*/ 2659380 w 5958840"/>
              <a:gd name="connsiteY13" fmla="*/ 1337310 h 1668780"/>
              <a:gd name="connsiteX14" fmla="*/ 2659380 w 5958840"/>
              <a:gd name="connsiteY14" fmla="*/ 1322070 h 1668780"/>
              <a:gd name="connsiteX15" fmla="*/ 2404110 w 5958840"/>
              <a:gd name="connsiteY15" fmla="*/ 1322070 h 1668780"/>
              <a:gd name="connsiteX16" fmla="*/ 2404110 w 5958840"/>
              <a:gd name="connsiteY16" fmla="*/ 1295400 h 1668780"/>
              <a:gd name="connsiteX17" fmla="*/ 2335530 w 5958840"/>
              <a:gd name="connsiteY17" fmla="*/ 1295400 h 1668780"/>
              <a:gd name="connsiteX18" fmla="*/ 2335530 w 5958840"/>
              <a:gd name="connsiteY18" fmla="*/ 1287780 h 1668780"/>
              <a:gd name="connsiteX19" fmla="*/ 2186940 w 5958840"/>
              <a:gd name="connsiteY19" fmla="*/ 1287780 h 1668780"/>
              <a:gd name="connsiteX20" fmla="*/ 2186940 w 5958840"/>
              <a:gd name="connsiteY20" fmla="*/ 1261110 h 1668780"/>
              <a:gd name="connsiteX21" fmla="*/ 2110740 w 5958840"/>
              <a:gd name="connsiteY21" fmla="*/ 1261110 h 1668780"/>
              <a:gd name="connsiteX22" fmla="*/ 2110740 w 5958840"/>
              <a:gd name="connsiteY22" fmla="*/ 1249680 h 1668780"/>
              <a:gd name="connsiteX23" fmla="*/ 2042160 w 5958840"/>
              <a:gd name="connsiteY23" fmla="*/ 1249680 h 1668780"/>
              <a:gd name="connsiteX24" fmla="*/ 2042160 w 5958840"/>
              <a:gd name="connsiteY24" fmla="*/ 1223010 h 1668780"/>
              <a:gd name="connsiteX25" fmla="*/ 1992630 w 5958840"/>
              <a:gd name="connsiteY25" fmla="*/ 1223010 h 1668780"/>
              <a:gd name="connsiteX26" fmla="*/ 1992630 w 5958840"/>
              <a:gd name="connsiteY26" fmla="*/ 1203960 h 1668780"/>
              <a:gd name="connsiteX27" fmla="*/ 1916430 w 5958840"/>
              <a:gd name="connsiteY27" fmla="*/ 1203960 h 1668780"/>
              <a:gd name="connsiteX28" fmla="*/ 1916430 w 5958840"/>
              <a:gd name="connsiteY28" fmla="*/ 1188720 h 1668780"/>
              <a:gd name="connsiteX29" fmla="*/ 1752600 w 5958840"/>
              <a:gd name="connsiteY29" fmla="*/ 1188720 h 1668780"/>
              <a:gd name="connsiteX30" fmla="*/ 1752600 w 5958840"/>
              <a:gd name="connsiteY30" fmla="*/ 1173480 h 1668780"/>
              <a:gd name="connsiteX31" fmla="*/ 1531620 w 5958840"/>
              <a:gd name="connsiteY31" fmla="*/ 1173480 h 1668780"/>
              <a:gd name="connsiteX32" fmla="*/ 1531620 w 5958840"/>
              <a:gd name="connsiteY32" fmla="*/ 1165860 h 1668780"/>
              <a:gd name="connsiteX33" fmla="*/ 1485900 w 5958840"/>
              <a:gd name="connsiteY33" fmla="*/ 1165860 h 1668780"/>
              <a:gd name="connsiteX34" fmla="*/ 1485900 w 5958840"/>
              <a:gd name="connsiteY34" fmla="*/ 1143000 h 1668780"/>
              <a:gd name="connsiteX35" fmla="*/ 1436370 w 5958840"/>
              <a:gd name="connsiteY35" fmla="*/ 1143000 h 1668780"/>
              <a:gd name="connsiteX36" fmla="*/ 1436370 w 5958840"/>
              <a:gd name="connsiteY36" fmla="*/ 1116330 h 1668780"/>
              <a:gd name="connsiteX37" fmla="*/ 1329690 w 5958840"/>
              <a:gd name="connsiteY37" fmla="*/ 1116330 h 1668780"/>
              <a:gd name="connsiteX38" fmla="*/ 1329690 w 5958840"/>
              <a:gd name="connsiteY38" fmla="*/ 1082040 h 1668780"/>
              <a:gd name="connsiteX39" fmla="*/ 1242060 w 5958840"/>
              <a:gd name="connsiteY39" fmla="*/ 1082040 h 1668780"/>
              <a:gd name="connsiteX40" fmla="*/ 1242060 w 5958840"/>
              <a:gd name="connsiteY40" fmla="*/ 1062990 h 1668780"/>
              <a:gd name="connsiteX41" fmla="*/ 1177290 w 5958840"/>
              <a:gd name="connsiteY41" fmla="*/ 1062990 h 1668780"/>
              <a:gd name="connsiteX42" fmla="*/ 1177290 w 5958840"/>
              <a:gd name="connsiteY42" fmla="*/ 1036320 h 1668780"/>
              <a:gd name="connsiteX43" fmla="*/ 1139190 w 5958840"/>
              <a:gd name="connsiteY43" fmla="*/ 1036320 h 1668780"/>
              <a:gd name="connsiteX44" fmla="*/ 1139190 w 5958840"/>
              <a:gd name="connsiteY44" fmla="*/ 1036320 h 1668780"/>
              <a:gd name="connsiteX45" fmla="*/ 1139190 w 5958840"/>
              <a:gd name="connsiteY45" fmla="*/ 1009650 h 1668780"/>
              <a:gd name="connsiteX46" fmla="*/ 1005840 w 5958840"/>
              <a:gd name="connsiteY46" fmla="*/ 1009650 h 1668780"/>
              <a:gd name="connsiteX47" fmla="*/ 1005840 w 5958840"/>
              <a:gd name="connsiteY47" fmla="*/ 998220 h 1668780"/>
              <a:gd name="connsiteX48" fmla="*/ 967740 w 5958840"/>
              <a:gd name="connsiteY48" fmla="*/ 998220 h 1668780"/>
              <a:gd name="connsiteX49" fmla="*/ 967740 w 5958840"/>
              <a:gd name="connsiteY49" fmla="*/ 975360 h 1668780"/>
              <a:gd name="connsiteX50" fmla="*/ 929640 w 5958840"/>
              <a:gd name="connsiteY50" fmla="*/ 975360 h 1668780"/>
              <a:gd name="connsiteX51" fmla="*/ 929640 w 5958840"/>
              <a:gd name="connsiteY51" fmla="*/ 937260 h 1668780"/>
              <a:gd name="connsiteX52" fmla="*/ 880110 w 5958840"/>
              <a:gd name="connsiteY52" fmla="*/ 937260 h 1668780"/>
              <a:gd name="connsiteX53" fmla="*/ 880110 w 5958840"/>
              <a:gd name="connsiteY53" fmla="*/ 902970 h 1668780"/>
              <a:gd name="connsiteX54" fmla="*/ 842010 w 5958840"/>
              <a:gd name="connsiteY54" fmla="*/ 902970 h 1668780"/>
              <a:gd name="connsiteX55" fmla="*/ 842010 w 5958840"/>
              <a:gd name="connsiteY55" fmla="*/ 861060 h 1668780"/>
              <a:gd name="connsiteX56" fmla="*/ 765810 w 5958840"/>
              <a:gd name="connsiteY56" fmla="*/ 861060 h 1668780"/>
              <a:gd name="connsiteX57" fmla="*/ 765810 w 5958840"/>
              <a:gd name="connsiteY57" fmla="*/ 834390 h 1668780"/>
              <a:gd name="connsiteX58" fmla="*/ 720090 w 5958840"/>
              <a:gd name="connsiteY58" fmla="*/ 834390 h 1668780"/>
              <a:gd name="connsiteX59" fmla="*/ 720090 w 5958840"/>
              <a:gd name="connsiteY59" fmla="*/ 807720 h 1668780"/>
              <a:gd name="connsiteX60" fmla="*/ 681990 w 5958840"/>
              <a:gd name="connsiteY60" fmla="*/ 807720 h 1668780"/>
              <a:gd name="connsiteX61" fmla="*/ 681990 w 5958840"/>
              <a:gd name="connsiteY61" fmla="*/ 769620 h 1668780"/>
              <a:gd name="connsiteX62" fmla="*/ 632460 w 5958840"/>
              <a:gd name="connsiteY62" fmla="*/ 769620 h 1668780"/>
              <a:gd name="connsiteX63" fmla="*/ 632460 w 5958840"/>
              <a:gd name="connsiteY63" fmla="*/ 739140 h 1668780"/>
              <a:gd name="connsiteX64" fmla="*/ 598170 w 5958840"/>
              <a:gd name="connsiteY64" fmla="*/ 739140 h 1668780"/>
              <a:gd name="connsiteX65" fmla="*/ 598170 w 5958840"/>
              <a:gd name="connsiteY65" fmla="*/ 712470 h 1668780"/>
              <a:gd name="connsiteX66" fmla="*/ 567690 w 5958840"/>
              <a:gd name="connsiteY66" fmla="*/ 712470 h 1668780"/>
              <a:gd name="connsiteX67" fmla="*/ 567690 w 5958840"/>
              <a:gd name="connsiteY67" fmla="*/ 674370 h 1668780"/>
              <a:gd name="connsiteX68" fmla="*/ 537210 w 5958840"/>
              <a:gd name="connsiteY68" fmla="*/ 674370 h 1668780"/>
              <a:gd name="connsiteX69" fmla="*/ 537210 w 5958840"/>
              <a:gd name="connsiteY69" fmla="*/ 621030 h 1668780"/>
              <a:gd name="connsiteX70" fmla="*/ 453390 w 5958840"/>
              <a:gd name="connsiteY70" fmla="*/ 621030 h 1668780"/>
              <a:gd name="connsiteX71" fmla="*/ 453390 w 5958840"/>
              <a:gd name="connsiteY71" fmla="*/ 563880 h 1668780"/>
              <a:gd name="connsiteX72" fmla="*/ 426720 w 5958840"/>
              <a:gd name="connsiteY72" fmla="*/ 563880 h 1668780"/>
              <a:gd name="connsiteX73" fmla="*/ 426720 w 5958840"/>
              <a:gd name="connsiteY73" fmla="*/ 514350 h 1668780"/>
              <a:gd name="connsiteX74" fmla="*/ 407670 w 5958840"/>
              <a:gd name="connsiteY74" fmla="*/ 514350 h 1668780"/>
              <a:gd name="connsiteX75" fmla="*/ 407670 w 5958840"/>
              <a:gd name="connsiteY75" fmla="*/ 464820 h 1668780"/>
              <a:gd name="connsiteX76" fmla="*/ 388620 w 5958840"/>
              <a:gd name="connsiteY76" fmla="*/ 464820 h 1668780"/>
              <a:gd name="connsiteX77" fmla="*/ 388620 w 5958840"/>
              <a:gd name="connsiteY77" fmla="*/ 415290 h 1668780"/>
              <a:gd name="connsiteX78" fmla="*/ 323850 w 5958840"/>
              <a:gd name="connsiteY78" fmla="*/ 415290 h 1668780"/>
              <a:gd name="connsiteX79" fmla="*/ 323850 w 5958840"/>
              <a:gd name="connsiteY79" fmla="*/ 369570 h 1668780"/>
              <a:gd name="connsiteX80" fmla="*/ 289560 w 5958840"/>
              <a:gd name="connsiteY80" fmla="*/ 369570 h 1668780"/>
              <a:gd name="connsiteX81" fmla="*/ 289560 w 5958840"/>
              <a:gd name="connsiteY81" fmla="*/ 331470 h 1668780"/>
              <a:gd name="connsiteX82" fmla="*/ 262890 w 5958840"/>
              <a:gd name="connsiteY82" fmla="*/ 331470 h 1668780"/>
              <a:gd name="connsiteX83" fmla="*/ 262890 w 5958840"/>
              <a:gd name="connsiteY83" fmla="*/ 247650 h 1668780"/>
              <a:gd name="connsiteX84" fmla="*/ 240030 w 5958840"/>
              <a:gd name="connsiteY84" fmla="*/ 247650 h 1668780"/>
              <a:gd name="connsiteX85" fmla="*/ 240030 w 5958840"/>
              <a:gd name="connsiteY85" fmla="*/ 213360 h 1668780"/>
              <a:gd name="connsiteX86" fmla="*/ 201930 w 5958840"/>
              <a:gd name="connsiteY86" fmla="*/ 213360 h 1668780"/>
              <a:gd name="connsiteX87" fmla="*/ 201930 w 5958840"/>
              <a:gd name="connsiteY87" fmla="*/ 182880 h 1668780"/>
              <a:gd name="connsiteX88" fmla="*/ 175260 w 5958840"/>
              <a:gd name="connsiteY88" fmla="*/ 182880 h 1668780"/>
              <a:gd name="connsiteX89" fmla="*/ 175260 w 5958840"/>
              <a:gd name="connsiteY89" fmla="*/ 144780 h 1668780"/>
              <a:gd name="connsiteX90" fmla="*/ 152400 w 5958840"/>
              <a:gd name="connsiteY90" fmla="*/ 144780 h 1668780"/>
              <a:gd name="connsiteX91" fmla="*/ 152400 w 5958840"/>
              <a:gd name="connsiteY91" fmla="*/ 114300 h 1668780"/>
              <a:gd name="connsiteX92" fmla="*/ 152400 w 5958840"/>
              <a:gd name="connsiteY92" fmla="*/ 114300 h 1668780"/>
              <a:gd name="connsiteX93" fmla="*/ 129540 w 5958840"/>
              <a:gd name="connsiteY93" fmla="*/ 91440 h 1668780"/>
              <a:gd name="connsiteX94" fmla="*/ 110490 w 5958840"/>
              <a:gd name="connsiteY94" fmla="*/ 72390 h 1668780"/>
              <a:gd name="connsiteX95" fmla="*/ 110490 w 5958840"/>
              <a:gd name="connsiteY95" fmla="*/ 26670 h 1668780"/>
              <a:gd name="connsiteX96" fmla="*/ 57150 w 5958840"/>
              <a:gd name="connsiteY96" fmla="*/ 26670 h 1668780"/>
              <a:gd name="connsiteX97" fmla="*/ 57150 w 5958840"/>
              <a:gd name="connsiteY97" fmla="*/ 0 h 1668780"/>
              <a:gd name="connsiteX98" fmla="*/ 0 w 5958840"/>
              <a:gd name="connsiteY98" fmla="*/ 0 h 166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5958840" h="1668780">
                <a:moveTo>
                  <a:pt x="5958840" y="1668780"/>
                </a:moveTo>
                <a:lnTo>
                  <a:pt x="5334000" y="1668780"/>
                </a:lnTo>
                <a:lnTo>
                  <a:pt x="5334000" y="1535430"/>
                </a:lnTo>
                <a:lnTo>
                  <a:pt x="5292090" y="1535430"/>
                </a:lnTo>
                <a:lnTo>
                  <a:pt x="5292090" y="1417320"/>
                </a:lnTo>
                <a:lnTo>
                  <a:pt x="4674870" y="1417320"/>
                </a:lnTo>
                <a:lnTo>
                  <a:pt x="4674870" y="1383030"/>
                </a:lnTo>
                <a:lnTo>
                  <a:pt x="3147060" y="1383030"/>
                </a:lnTo>
                <a:lnTo>
                  <a:pt x="3147060" y="1363980"/>
                </a:lnTo>
                <a:lnTo>
                  <a:pt x="3017520" y="1363980"/>
                </a:lnTo>
                <a:lnTo>
                  <a:pt x="3017520" y="1348740"/>
                </a:lnTo>
                <a:lnTo>
                  <a:pt x="2743200" y="1348740"/>
                </a:lnTo>
                <a:lnTo>
                  <a:pt x="2743200" y="1337310"/>
                </a:lnTo>
                <a:lnTo>
                  <a:pt x="2659380" y="1337310"/>
                </a:lnTo>
                <a:lnTo>
                  <a:pt x="2659380" y="1322070"/>
                </a:lnTo>
                <a:lnTo>
                  <a:pt x="2404110" y="1322070"/>
                </a:lnTo>
                <a:lnTo>
                  <a:pt x="2404110" y="1295400"/>
                </a:lnTo>
                <a:lnTo>
                  <a:pt x="2335530" y="1295400"/>
                </a:lnTo>
                <a:lnTo>
                  <a:pt x="2335530" y="1287780"/>
                </a:lnTo>
                <a:lnTo>
                  <a:pt x="2186940" y="1287780"/>
                </a:lnTo>
                <a:lnTo>
                  <a:pt x="2186940" y="1261110"/>
                </a:lnTo>
                <a:lnTo>
                  <a:pt x="2110740" y="1261110"/>
                </a:lnTo>
                <a:lnTo>
                  <a:pt x="2110740" y="1249680"/>
                </a:lnTo>
                <a:lnTo>
                  <a:pt x="2042160" y="1249680"/>
                </a:lnTo>
                <a:lnTo>
                  <a:pt x="2042160" y="1223010"/>
                </a:lnTo>
                <a:lnTo>
                  <a:pt x="1992630" y="1223010"/>
                </a:lnTo>
                <a:lnTo>
                  <a:pt x="1992630" y="1203960"/>
                </a:lnTo>
                <a:lnTo>
                  <a:pt x="1916430" y="1203960"/>
                </a:lnTo>
                <a:lnTo>
                  <a:pt x="1916430" y="1188720"/>
                </a:lnTo>
                <a:lnTo>
                  <a:pt x="1752600" y="1188720"/>
                </a:lnTo>
                <a:lnTo>
                  <a:pt x="1752600" y="1173480"/>
                </a:lnTo>
                <a:lnTo>
                  <a:pt x="1531620" y="1173480"/>
                </a:lnTo>
                <a:lnTo>
                  <a:pt x="1531620" y="1165860"/>
                </a:lnTo>
                <a:lnTo>
                  <a:pt x="1485900" y="1165860"/>
                </a:lnTo>
                <a:lnTo>
                  <a:pt x="1485900" y="1143000"/>
                </a:lnTo>
                <a:lnTo>
                  <a:pt x="1436370" y="1143000"/>
                </a:lnTo>
                <a:lnTo>
                  <a:pt x="1436370" y="1116330"/>
                </a:lnTo>
                <a:lnTo>
                  <a:pt x="1329690" y="1116330"/>
                </a:lnTo>
                <a:lnTo>
                  <a:pt x="1329690" y="1082040"/>
                </a:lnTo>
                <a:lnTo>
                  <a:pt x="1242060" y="1082040"/>
                </a:lnTo>
                <a:lnTo>
                  <a:pt x="1242060" y="1062990"/>
                </a:lnTo>
                <a:lnTo>
                  <a:pt x="1177290" y="1062990"/>
                </a:lnTo>
                <a:lnTo>
                  <a:pt x="1177290" y="1036320"/>
                </a:lnTo>
                <a:lnTo>
                  <a:pt x="1139190" y="1036320"/>
                </a:lnTo>
                <a:lnTo>
                  <a:pt x="1139190" y="1036320"/>
                </a:lnTo>
                <a:lnTo>
                  <a:pt x="1139190" y="1009650"/>
                </a:lnTo>
                <a:lnTo>
                  <a:pt x="1005840" y="1009650"/>
                </a:lnTo>
                <a:lnTo>
                  <a:pt x="1005840" y="998220"/>
                </a:lnTo>
                <a:lnTo>
                  <a:pt x="967740" y="998220"/>
                </a:lnTo>
                <a:lnTo>
                  <a:pt x="967740" y="975360"/>
                </a:lnTo>
                <a:lnTo>
                  <a:pt x="929640" y="975360"/>
                </a:lnTo>
                <a:lnTo>
                  <a:pt x="929640" y="937260"/>
                </a:lnTo>
                <a:lnTo>
                  <a:pt x="880110" y="937260"/>
                </a:lnTo>
                <a:lnTo>
                  <a:pt x="880110" y="902970"/>
                </a:lnTo>
                <a:lnTo>
                  <a:pt x="842010" y="902970"/>
                </a:lnTo>
                <a:lnTo>
                  <a:pt x="842010" y="861060"/>
                </a:lnTo>
                <a:lnTo>
                  <a:pt x="765810" y="861060"/>
                </a:lnTo>
                <a:lnTo>
                  <a:pt x="765810" y="834390"/>
                </a:lnTo>
                <a:lnTo>
                  <a:pt x="720090" y="834390"/>
                </a:lnTo>
                <a:lnTo>
                  <a:pt x="720090" y="807720"/>
                </a:lnTo>
                <a:lnTo>
                  <a:pt x="681990" y="807720"/>
                </a:lnTo>
                <a:lnTo>
                  <a:pt x="681990" y="769620"/>
                </a:lnTo>
                <a:lnTo>
                  <a:pt x="632460" y="769620"/>
                </a:lnTo>
                <a:lnTo>
                  <a:pt x="632460" y="739140"/>
                </a:lnTo>
                <a:lnTo>
                  <a:pt x="598170" y="739140"/>
                </a:lnTo>
                <a:lnTo>
                  <a:pt x="598170" y="712470"/>
                </a:lnTo>
                <a:lnTo>
                  <a:pt x="567690" y="712470"/>
                </a:lnTo>
                <a:lnTo>
                  <a:pt x="567690" y="674370"/>
                </a:lnTo>
                <a:lnTo>
                  <a:pt x="537210" y="674370"/>
                </a:lnTo>
                <a:lnTo>
                  <a:pt x="537210" y="621030"/>
                </a:lnTo>
                <a:lnTo>
                  <a:pt x="453390" y="621030"/>
                </a:lnTo>
                <a:lnTo>
                  <a:pt x="453390" y="563880"/>
                </a:lnTo>
                <a:lnTo>
                  <a:pt x="426720" y="563880"/>
                </a:lnTo>
                <a:lnTo>
                  <a:pt x="426720" y="514350"/>
                </a:lnTo>
                <a:lnTo>
                  <a:pt x="407670" y="514350"/>
                </a:lnTo>
                <a:lnTo>
                  <a:pt x="407670" y="464820"/>
                </a:lnTo>
                <a:lnTo>
                  <a:pt x="388620" y="464820"/>
                </a:lnTo>
                <a:lnTo>
                  <a:pt x="388620" y="415290"/>
                </a:lnTo>
                <a:lnTo>
                  <a:pt x="323850" y="415290"/>
                </a:lnTo>
                <a:lnTo>
                  <a:pt x="323850" y="369570"/>
                </a:lnTo>
                <a:lnTo>
                  <a:pt x="289560" y="369570"/>
                </a:lnTo>
                <a:lnTo>
                  <a:pt x="289560" y="331470"/>
                </a:lnTo>
                <a:lnTo>
                  <a:pt x="262890" y="331470"/>
                </a:lnTo>
                <a:lnTo>
                  <a:pt x="262890" y="247650"/>
                </a:lnTo>
                <a:lnTo>
                  <a:pt x="240030" y="247650"/>
                </a:lnTo>
                <a:lnTo>
                  <a:pt x="240030" y="213360"/>
                </a:lnTo>
                <a:lnTo>
                  <a:pt x="201930" y="213360"/>
                </a:lnTo>
                <a:lnTo>
                  <a:pt x="201930" y="182880"/>
                </a:lnTo>
                <a:lnTo>
                  <a:pt x="175260" y="182880"/>
                </a:lnTo>
                <a:lnTo>
                  <a:pt x="175260" y="144780"/>
                </a:lnTo>
                <a:lnTo>
                  <a:pt x="152400" y="144780"/>
                </a:lnTo>
                <a:lnTo>
                  <a:pt x="152400" y="114300"/>
                </a:lnTo>
                <a:lnTo>
                  <a:pt x="152400" y="114300"/>
                </a:lnTo>
                <a:lnTo>
                  <a:pt x="129540" y="91440"/>
                </a:lnTo>
                <a:lnTo>
                  <a:pt x="110490" y="72390"/>
                </a:lnTo>
                <a:lnTo>
                  <a:pt x="110490" y="26670"/>
                </a:lnTo>
                <a:lnTo>
                  <a:pt x="57150" y="26670"/>
                </a:lnTo>
                <a:lnTo>
                  <a:pt x="57150" y="0"/>
                </a:lnTo>
                <a:lnTo>
                  <a:pt x="0" y="0"/>
                </a:lnTo>
              </a:path>
            </a:pathLst>
          </a:custGeom>
          <a:noFill/>
          <a:ln w="28575">
            <a:solidFill>
              <a:schemeClr val="accent3"/>
            </a:solidFill>
            <a:miter lim="800000"/>
            <a:headEnd/>
            <a:tailEnd/>
          </a:ln>
          <a:extLst>
            <a:ext uri="{909E8E84-426E-40DD-AFC4-6F175D3DCCD1}">
              <a14:hiddenFill xmlns:a14="http://schemas.microsoft.com/office/drawing/2010/main">
                <a:noFill/>
              </a14:hiddenFill>
            </a:ext>
          </a:ex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effectLst/>
              <a:uLnTx/>
              <a:uFillTx/>
              <a:latin typeface="Microsoft YaHei UI Light" panose="020B0502040204020203" pitchFamily="34" charset="-122"/>
              <a:ea typeface="Microsoft YaHei UI Light" panose="020B0502040204020203" pitchFamily="34" charset="-122"/>
              <a:cs typeface="Arial" panose="020B0604020202020204" pitchFamily="34" charset="0"/>
            </a:endParaRPr>
          </a:p>
        </p:txBody>
      </p:sp>
      <p:sp>
        <p:nvSpPr>
          <p:cNvPr id="84" name="Título 1">
            <a:extLst>
              <a:ext uri="{FF2B5EF4-FFF2-40B4-BE49-F238E27FC236}">
                <a16:creationId xmlns:a16="http://schemas.microsoft.com/office/drawing/2014/main" id="{9A4B9DD2-CB17-244C-8655-6859231FB6C5}"/>
              </a:ext>
            </a:extLst>
          </p:cNvPr>
          <p:cNvSpPr txBox="1">
            <a:spLocks/>
          </p:cNvSpPr>
          <p:nvPr/>
        </p:nvSpPr>
        <p:spPr>
          <a:xfrm>
            <a:off x="0" y="-2488"/>
            <a:ext cx="9884215" cy="888314"/>
          </a:xfrm>
          <a:prstGeom prst="rect">
            <a:avLst/>
          </a:prstGeom>
          <a:solidFill>
            <a:schemeClr val="bg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Eras Demi ITC" panose="020B0805030504020804" pitchFamily="34" charset="0"/>
                <a:ea typeface="+mj-ea"/>
                <a:cs typeface="+mj-cs"/>
              </a:rPr>
            </a:br>
            <a:r>
              <a:rPr kumimoji="0" lang="es-ES" sz="31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Consenso PTCL – NOS de  GELL: Recomendaciones de Expertos</a:t>
            </a:r>
            <a:endParaRPr kumimoji="0" lang="es-CO"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85" name="Imagen 84">
            <a:extLst>
              <a:ext uri="{FF2B5EF4-FFF2-40B4-BE49-F238E27FC236}">
                <a16:creationId xmlns:a16="http://schemas.microsoft.com/office/drawing/2014/main" id="{EB504448-2975-F749-A151-A7385AF7313D}"/>
              </a:ext>
            </a:extLst>
          </p:cNvPr>
          <p:cNvPicPr>
            <a:picLocks noChangeAspect="1"/>
          </p:cNvPicPr>
          <p:nvPr/>
        </p:nvPicPr>
        <p:blipFill rotWithShape="1">
          <a:blip r:embed="rId3"/>
          <a:srcRect l="8311" t="19481" b="18610"/>
          <a:stretch/>
        </p:blipFill>
        <p:spPr>
          <a:xfrm>
            <a:off x="9964425" y="30842"/>
            <a:ext cx="2307785" cy="854984"/>
          </a:xfrm>
          <a:prstGeom prst="rect">
            <a:avLst/>
          </a:prstGeom>
        </p:spPr>
      </p:pic>
      <p:pic>
        <p:nvPicPr>
          <p:cNvPr id="5" name="Imagen 4">
            <a:extLst>
              <a:ext uri="{FF2B5EF4-FFF2-40B4-BE49-F238E27FC236}">
                <a16:creationId xmlns:a16="http://schemas.microsoft.com/office/drawing/2014/main" id="{565207A1-0C77-E94B-94A9-7D56D0B57F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45349"/>
            <a:ext cx="12192000" cy="502550"/>
          </a:xfrm>
          <a:prstGeom prst="rect">
            <a:avLst/>
          </a:prstGeom>
        </p:spPr>
      </p:pic>
      <p:sp>
        <p:nvSpPr>
          <p:cNvPr id="86" name="CuadroTexto 85">
            <a:extLst>
              <a:ext uri="{FF2B5EF4-FFF2-40B4-BE49-F238E27FC236}">
                <a16:creationId xmlns:a16="http://schemas.microsoft.com/office/drawing/2014/main" id="{4A11DBBB-AB9F-A849-A0BD-A689299B1980}"/>
              </a:ext>
            </a:extLst>
          </p:cNvPr>
          <p:cNvSpPr txBox="1"/>
          <p:nvPr/>
        </p:nvSpPr>
        <p:spPr>
          <a:xfrm>
            <a:off x="5953654" y="6581146"/>
            <a:ext cx="6215062" cy="307777"/>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chemeClr val="bg1"/>
                </a:solidFill>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Horwitz. Lancet. 2018;[</a:t>
            </a:r>
            <a:r>
              <a:rPr kumimoji="0" lang="en-US" altLang="en-US" sz="1400" b="1" i="0" u="none" strike="noStrike" kern="1200" cap="none" spc="0" normalizeH="0" baseline="0" noProof="0" dirty="0" err="1">
                <a:ln>
                  <a:noFill/>
                </a:ln>
                <a:solidFill>
                  <a:schemeClr val="bg1"/>
                </a:solidFill>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Epub</a:t>
            </a:r>
            <a:r>
              <a:rPr kumimoji="0" lang="en-US" altLang="en-US" sz="1400" b="1" i="0" u="none" strike="noStrike" kern="1200" cap="none" spc="0" normalizeH="0" baseline="0" noProof="0" dirty="0">
                <a:ln>
                  <a:noFill/>
                </a:ln>
                <a:solidFill>
                  <a:schemeClr val="bg1"/>
                </a:solidFill>
                <a:effectLst/>
                <a:uLnTx/>
                <a:uFillTx/>
                <a:latin typeface="Microsoft YaHei UI Light" panose="020B0502040204020203" pitchFamily="34" charset="-122"/>
                <a:ea typeface="Microsoft YaHei UI Light" panose="020B0502040204020203" pitchFamily="34" charset="-122"/>
                <a:cs typeface="Arial" panose="020B0604020202020204" pitchFamily="34" charset="0"/>
              </a:rPr>
              <a:t>].</a:t>
            </a:r>
          </a:p>
        </p:txBody>
      </p:sp>
    </p:spTree>
    <p:extLst>
      <p:ext uri="{BB962C8B-B14F-4D97-AF65-F5344CB8AC3E}">
        <p14:creationId xmlns:p14="http://schemas.microsoft.com/office/powerpoint/2010/main" val="36156702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A9EBFE-CF46-4F76-BB14-67AD73E393F1}"/>
              </a:ext>
            </a:extLst>
          </p:cNvPr>
          <p:cNvSpPr/>
          <p:nvPr/>
        </p:nvSpPr>
        <p:spPr bwMode="auto">
          <a:xfrm>
            <a:off x="6959906" y="1352000"/>
            <a:ext cx="326853" cy="4731154"/>
          </a:xfrm>
          <a:prstGeom prst="rect">
            <a:avLst/>
          </a:prstGeom>
          <a:solidFill>
            <a:schemeClr val="tx2">
              <a:alpha val="50000"/>
            </a:schemeClr>
          </a:solidFill>
          <a:ln w="28575">
            <a:noFill/>
            <a:round/>
            <a:headEnd/>
            <a:tailE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8B6B3573-6A77-4210-973B-9B1DE151FD73}"/>
              </a:ext>
            </a:extLst>
          </p:cNvPr>
          <p:cNvSpPr txBox="1"/>
          <p:nvPr/>
        </p:nvSpPr>
        <p:spPr bwMode="auto">
          <a:xfrm>
            <a:off x="934131" y="1335545"/>
            <a:ext cx="2219755"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Overall</a:t>
            </a:r>
            <a:b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IPI Score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0/1</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2/3</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4/5</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Age</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&lt; 65 yrs</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 65 yrs</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Sex</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Male</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Female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Baseline ECOG status</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0/1</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Disease stage</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1/2</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3</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4</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Disease indication</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ALK-positive sALCL</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ALK-negative sALCL</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AITL</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PTCL-NOS</a:t>
            </a:r>
          </a:p>
        </p:txBody>
      </p:sp>
      <p:sp>
        <p:nvSpPr>
          <p:cNvPr id="7" name="TextBox 6">
            <a:extLst>
              <a:ext uri="{FF2B5EF4-FFF2-40B4-BE49-F238E27FC236}">
                <a16:creationId xmlns:a16="http://schemas.microsoft.com/office/drawing/2014/main" id="{EF6750D8-634F-43FE-B5F5-39E69A7FDAA5}"/>
              </a:ext>
            </a:extLst>
          </p:cNvPr>
          <p:cNvSpPr txBox="1"/>
          <p:nvPr/>
        </p:nvSpPr>
        <p:spPr bwMode="auto">
          <a:xfrm>
            <a:off x="2789282" y="1335545"/>
            <a:ext cx="1259381"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95/226</a:t>
            </a:r>
          </a:p>
          <a:p>
            <a:pPr marL="0" marR="0" lvl="0" indent="0" algn="ctr" defTabSz="914400" rtl="0" eaLnBrk="0" fontAlgn="base" latinLnBrk="0" hangingPunct="0">
              <a:lnSpc>
                <a:spcPct val="100000"/>
              </a:lnSpc>
              <a:spcBef>
                <a:spcPct val="50000"/>
              </a:spcBef>
              <a:spcAft>
                <a:spcPct val="0"/>
              </a:spcAft>
              <a:buClrTx/>
              <a:buSzTx/>
              <a:buFontTx/>
              <a:buNone/>
              <a:tabLst/>
              <a:defRPr/>
            </a:pP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18/52</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56/141</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21/33</a:t>
            </a:r>
          </a:p>
          <a:p>
            <a:pPr marL="0" marR="0" lvl="0" indent="0" algn="ctr" defTabSz="914400" rtl="0" eaLnBrk="0" fontAlgn="base" latinLnBrk="0" hangingPunct="0">
              <a:lnSpc>
                <a:spcPct val="100000"/>
              </a:lnSpc>
              <a:spcBef>
                <a:spcPct val="50000"/>
              </a:spcBef>
              <a:spcAft>
                <a:spcPct val="0"/>
              </a:spcAft>
              <a:buClrTx/>
              <a:buSzTx/>
              <a:buFontTx/>
              <a:buNone/>
              <a:tabLst/>
              <a:defRPr/>
            </a:pP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54/157</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41/69</a:t>
            </a:r>
          </a:p>
          <a:p>
            <a:pPr marL="0" marR="0" lvl="0" indent="0" algn="ctr" defTabSz="914400" rtl="0" eaLnBrk="0" fontAlgn="base" latinLnBrk="0" hangingPunct="0">
              <a:lnSpc>
                <a:spcPct val="100000"/>
              </a:lnSpc>
              <a:spcBef>
                <a:spcPct val="50000"/>
              </a:spcBef>
              <a:spcAft>
                <a:spcPct val="0"/>
              </a:spcAft>
              <a:buClrTx/>
              <a:buSzTx/>
              <a:buFontTx/>
              <a:buNone/>
              <a:tabLst/>
              <a:defRPr/>
            </a:pP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59/133</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36/93</a:t>
            </a:r>
          </a:p>
          <a:p>
            <a:pPr marL="0" marR="0" lvl="0" indent="0" algn="ctr" defTabSz="914400" rtl="0" eaLnBrk="0" fontAlgn="base" latinLnBrk="0" hangingPunct="0">
              <a:lnSpc>
                <a:spcPct val="100000"/>
              </a:lnSpc>
              <a:spcBef>
                <a:spcPct val="50000"/>
              </a:spcBef>
              <a:spcAft>
                <a:spcPct val="0"/>
              </a:spcAft>
              <a:buClrTx/>
              <a:buSzTx/>
              <a:buFontTx/>
              <a:buNone/>
              <a:tabLst/>
              <a:defRPr/>
            </a:pP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76/174</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19/51</a:t>
            </a:r>
          </a:p>
          <a:p>
            <a:pPr marL="0" marR="0" lvl="0" indent="0" algn="ctr" defTabSz="914400" rtl="0" eaLnBrk="0" fontAlgn="base" latinLnBrk="0" hangingPunct="0">
              <a:lnSpc>
                <a:spcPct val="100000"/>
              </a:lnSpc>
              <a:spcBef>
                <a:spcPct val="50000"/>
              </a:spcBef>
              <a:spcAft>
                <a:spcPct val="0"/>
              </a:spcAft>
              <a:buClrTx/>
              <a:buSzTx/>
              <a:buFontTx/>
              <a:buNone/>
              <a:tabLst/>
              <a:defRPr/>
            </a:pP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15/42</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29/57</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51/127</a:t>
            </a:r>
          </a:p>
          <a:p>
            <a:pPr marL="0" marR="0" lvl="0" indent="0" algn="ctr" defTabSz="914400" rtl="0" eaLnBrk="0" fontAlgn="base" latinLnBrk="0" hangingPunct="0">
              <a:lnSpc>
                <a:spcPct val="100000"/>
              </a:lnSpc>
              <a:spcBef>
                <a:spcPct val="50000"/>
              </a:spcBef>
              <a:spcAft>
                <a:spcPct val="0"/>
              </a:spcAft>
              <a:buClrTx/>
              <a:buSzTx/>
              <a:buFontTx/>
              <a:buNone/>
              <a:tabLst/>
              <a:defRPr/>
            </a:pP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5/49</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50/113</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18/30</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19/29</a:t>
            </a:r>
          </a:p>
        </p:txBody>
      </p:sp>
      <p:sp>
        <p:nvSpPr>
          <p:cNvPr id="8" name="TextBox 7">
            <a:extLst>
              <a:ext uri="{FF2B5EF4-FFF2-40B4-BE49-F238E27FC236}">
                <a16:creationId xmlns:a16="http://schemas.microsoft.com/office/drawing/2014/main" id="{77811D1C-A5C3-4B7E-9EA3-8718423B9FC6}"/>
              </a:ext>
            </a:extLst>
          </p:cNvPr>
          <p:cNvSpPr txBox="1"/>
          <p:nvPr/>
        </p:nvSpPr>
        <p:spPr bwMode="auto">
          <a:xfrm>
            <a:off x="4239733" y="1335545"/>
            <a:ext cx="1259381"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124/226</a:t>
            </a:r>
          </a:p>
          <a:p>
            <a:pPr marL="0" marR="0" lvl="0" indent="0" algn="ctr" defTabSz="914400" rtl="0" eaLnBrk="0" fontAlgn="base" latinLnBrk="0" hangingPunct="0">
              <a:lnSpc>
                <a:spcPct val="100000"/>
              </a:lnSpc>
              <a:spcBef>
                <a:spcPct val="50000"/>
              </a:spcBef>
              <a:spcAft>
                <a:spcPct val="0"/>
              </a:spcAft>
              <a:buClrTx/>
              <a:buSzTx/>
              <a:buFontTx/>
              <a:buNone/>
              <a:tabLst/>
              <a:defRPr/>
            </a:pP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27/48</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77/145</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20/33</a:t>
            </a:r>
          </a:p>
          <a:p>
            <a:pPr marL="0" marR="0" lvl="0" indent="0" algn="ctr" defTabSz="914400" rtl="0" eaLnBrk="0" fontAlgn="base" latinLnBrk="0" hangingPunct="0">
              <a:lnSpc>
                <a:spcPct val="100000"/>
              </a:lnSpc>
              <a:spcBef>
                <a:spcPct val="50000"/>
              </a:spcBef>
              <a:spcAft>
                <a:spcPct val="0"/>
              </a:spcAft>
              <a:buClrTx/>
              <a:buSzTx/>
              <a:buFontTx/>
              <a:buNone/>
              <a:tabLst/>
              <a:defRPr/>
            </a:pP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75/156</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49/70</a:t>
            </a:r>
          </a:p>
          <a:p>
            <a:pPr marL="0" marR="0" lvl="0" indent="0" algn="ctr" defTabSz="914400" rtl="0" eaLnBrk="0" fontAlgn="base" latinLnBrk="0" hangingPunct="0">
              <a:lnSpc>
                <a:spcPct val="100000"/>
              </a:lnSpc>
              <a:spcBef>
                <a:spcPct val="50000"/>
              </a:spcBef>
              <a:spcAft>
                <a:spcPct val="0"/>
              </a:spcAft>
              <a:buClrTx/>
              <a:buSzTx/>
              <a:buFontTx/>
              <a:buNone/>
              <a:tabLst/>
              <a:defRPr/>
            </a:pP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80/151</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44/75</a:t>
            </a:r>
          </a:p>
          <a:p>
            <a:pPr marL="0" marR="0" lvl="0" indent="0" algn="ctr" defTabSz="914400" rtl="0" eaLnBrk="0" fontAlgn="base" latinLnBrk="0" hangingPunct="0">
              <a:lnSpc>
                <a:spcPct val="100000"/>
              </a:lnSpc>
              <a:spcBef>
                <a:spcPct val="50000"/>
              </a:spcBef>
              <a:spcAft>
                <a:spcPct val="0"/>
              </a:spcAft>
              <a:buClrTx/>
              <a:buSzTx/>
              <a:buFontTx/>
              <a:buNone/>
              <a:tabLst/>
              <a:defRPr/>
            </a:pP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105/179</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19/47</a:t>
            </a:r>
          </a:p>
          <a:p>
            <a:pPr marL="0" marR="0" lvl="0" indent="0" algn="ctr" defTabSz="914400" rtl="0" eaLnBrk="0" fontAlgn="base" latinLnBrk="0" hangingPunct="0">
              <a:lnSpc>
                <a:spcPct val="100000"/>
              </a:lnSpc>
              <a:spcBef>
                <a:spcPct val="50000"/>
              </a:spcBef>
              <a:spcAft>
                <a:spcPct val="0"/>
              </a:spcAft>
              <a:buClrTx/>
              <a:buSzTx/>
              <a:buFontTx/>
              <a:buNone/>
              <a:tabLst/>
              <a:defRPr/>
            </a:pP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19/46</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35/67</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70/113</a:t>
            </a:r>
          </a:p>
          <a:p>
            <a:pPr marL="0" marR="0" lvl="0" indent="0" algn="ctr" defTabSz="914400" rtl="0" eaLnBrk="0" fontAlgn="base" latinLnBrk="0" hangingPunct="0">
              <a:lnSpc>
                <a:spcPct val="100000"/>
              </a:lnSpc>
              <a:spcBef>
                <a:spcPct val="50000"/>
              </a:spcBef>
              <a:spcAft>
                <a:spcPct val="0"/>
              </a:spcAft>
              <a:buClrTx/>
              <a:buSzTx/>
              <a:buFontTx/>
              <a:buNone/>
              <a:tabLst/>
              <a:defRPr/>
            </a:pP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16/49</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60/105</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13/24</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31/43</a:t>
            </a:r>
          </a:p>
        </p:txBody>
      </p:sp>
      <p:sp>
        <p:nvSpPr>
          <p:cNvPr id="10" name="TextBox 9">
            <a:extLst>
              <a:ext uri="{FF2B5EF4-FFF2-40B4-BE49-F238E27FC236}">
                <a16:creationId xmlns:a16="http://schemas.microsoft.com/office/drawing/2014/main" id="{652A838D-5CE7-4674-882D-5CD4CC446809}"/>
              </a:ext>
            </a:extLst>
          </p:cNvPr>
          <p:cNvSpPr txBox="1"/>
          <p:nvPr/>
        </p:nvSpPr>
        <p:spPr bwMode="auto">
          <a:xfrm>
            <a:off x="2951580" y="822434"/>
            <a:ext cx="24640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Event/N</a:t>
            </a:r>
          </a:p>
        </p:txBody>
      </p:sp>
      <p:sp>
        <p:nvSpPr>
          <p:cNvPr id="11" name="TextBox 10">
            <a:extLst>
              <a:ext uri="{FF2B5EF4-FFF2-40B4-BE49-F238E27FC236}">
                <a16:creationId xmlns:a16="http://schemas.microsoft.com/office/drawing/2014/main" id="{8547D738-A79D-4BF2-AFF8-1BDF121F08E8}"/>
              </a:ext>
            </a:extLst>
          </p:cNvPr>
          <p:cNvSpPr txBox="1"/>
          <p:nvPr/>
        </p:nvSpPr>
        <p:spPr bwMode="auto">
          <a:xfrm>
            <a:off x="8225103" y="1052592"/>
            <a:ext cx="15056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HR (95% CI)</a:t>
            </a:r>
          </a:p>
        </p:txBody>
      </p:sp>
      <p:sp>
        <p:nvSpPr>
          <p:cNvPr id="12" name="TextBox 11">
            <a:extLst>
              <a:ext uri="{FF2B5EF4-FFF2-40B4-BE49-F238E27FC236}">
                <a16:creationId xmlns:a16="http://schemas.microsoft.com/office/drawing/2014/main" id="{6E0C292D-6621-4B11-AB3C-1C6910153C9E}"/>
              </a:ext>
            </a:extLst>
          </p:cNvPr>
          <p:cNvSpPr txBox="1"/>
          <p:nvPr/>
        </p:nvSpPr>
        <p:spPr bwMode="auto">
          <a:xfrm>
            <a:off x="2889818" y="1052592"/>
            <a:ext cx="11588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BV + CHP</a:t>
            </a:r>
          </a:p>
        </p:txBody>
      </p:sp>
      <p:sp>
        <p:nvSpPr>
          <p:cNvPr id="13" name="TextBox 12">
            <a:extLst>
              <a:ext uri="{FF2B5EF4-FFF2-40B4-BE49-F238E27FC236}">
                <a16:creationId xmlns:a16="http://schemas.microsoft.com/office/drawing/2014/main" id="{D0C6151C-C419-41D3-BAC3-58583816A873}"/>
              </a:ext>
            </a:extLst>
          </p:cNvPr>
          <p:cNvSpPr txBox="1"/>
          <p:nvPr/>
        </p:nvSpPr>
        <p:spPr bwMode="auto">
          <a:xfrm>
            <a:off x="4290001" y="1052592"/>
            <a:ext cx="11588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t>CHOP</a:t>
            </a:r>
          </a:p>
        </p:txBody>
      </p:sp>
      <p:cxnSp>
        <p:nvCxnSpPr>
          <p:cNvPr id="14" name="Straight Connector 13">
            <a:extLst>
              <a:ext uri="{FF2B5EF4-FFF2-40B4-BE49-F238E27FC236}">
                <a16:creationId xmlns:a16="http://schemas.microsoft.com/office/drawing/2014/main" id="{34520E19-24D3-4FAA-9BE7-F973D402A05F}"/>
              </a:ext>
            </a:extLst>
          </p:cNvPr>
          <p:cNvCxnSpPr/>
          <p:nvPr/>
        </p:nvCxnSpPr>
        <p:spPr bwMode="auto">
          <a:xfrm>
            <a:off x="969705" y="1352000"/>
            <a:ext cx="9030943" cy="0"/>
          </a:xfrm>
          <a:prstGeom prst="line">
            <a:avLst/>
          </a:prstGeom>
          <a:noFill/>
          <a:ln w="28575" cap="flat" cmpd="sng" algn="ctr">
            <a:solidFill>
              <a:schemeClr val="bg1"/>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7E9075E9-37D5-42E0-AAD8-8241C5B6CA77}"/>
              </a:ext>
            </a:extLst>
          </p:cNvPr>
          <p:cNvCxnSpPr/>
          <p:nvPr/>
        </p:nvCxnSpPr>
        <p:spPr bwMode="auto">
          <a:xfrm>
            <a:off x="6027380" y="6083153"/>
            <a:ext cx="2286351" cy="0"/>
          </a:xfrm>
          <a:prstGeom prst="line">
            <a:avLst/>
          </a:prstGeom>
          <a:noFill/>
          <a:ln w="28575" cap="flat" cmpd="sng" algn="ctr">
            <a:solidFill>
              <a:schemeClr val="bg1"/>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E43F1A71-788C-4CDA-844E-B5B3DD56A47E}"/>
              </a:ext>
            </a:extLst>
          </p:cNvPr>
          <p:cNvCxnSpPr>
            <a:cxnSpLocks/>
          </p:cNvCxnSpPr>
          <p:nvPr/>
        </p:nvCxnSpPr>
        <p:spPr bwMode="auto">
          <a:xfrm flipH="1" flipV="1">
            <a:off x="6026992" y="6083154"/>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EB090B4F-BAE5-43AA-9306-E023AA04B28C}"/>
              </a:ext>
            </a:extLst>
          </p:cNvPr>
          <p:cNvCxnSpPr>
            <a:cxnSpLocks/>
          </p:cNvCxnSpPr>
          <p:nvPr/>
        </p:nvCxnSpPr>
        <p:spPr bwMode="auto">
          <a:xfrm flipH="1" flipV="1">
            <a:off x="6929890" y="6083154"/>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AF79C4E6-916E-426C-8F03-227780B1A362}"/>
              </a:ext>
            </a:extLst>
          </p:cNvPr>
          <p:cNvCxnSpPr>
            <a:cxnSpLocks/>
          </p:cNvCxnSpPr>
          <p:nvPr/>
        </p:nvCxnSpPr>
        <p:spPr bwMode="auto">
          <a:xfrm flipV="1">
            <a:off x="7286764" y="1352000"/>
            <a:ext cx="0" cy="4786537"/>
          </a:xfrm>
          <a:prstGeom prst="line">
            <a:avLst/>
          </a:prstGeom>
          <a:noFill/>
          <a:ln w="28575" cap="flat" cmpd="sng" algn="ctr">
            <a:solidFill>
              <a:schemeClr val="bg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CCF35B1B-A8B5-4873-8DE6-C3FE5275C5EE}"/>
              </a:ext>
            </a:extLst>
          </p:cNvPr>
          <p:cNvCxnSpPr>
            <a:cxnSpLocks/>
          </p:cNvCxnSpPr>
          <p:nvPr/>
        </p:nvCxnSpPr>
        <p:spPr bwMode="auto">
          <a:xfrm flipH="1" flipV="1">
            <a:off x="8313731" y="6083154"/>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1" name="Straight Arrow Connector 20">
            <a:extLst>
              <a:ext uri="{FF2B5EF4-FFF2-40B4-BE49-F238E27FC236}">
                <a16:creationId xmlns:a16="http://schemas.microsoft.com/office/drawing/2014/main" id="{A9FBF408-4F59-4FE5-83AA-68B0FCFA3509}"/>
              </a:ext>
            </a:extLst>
          </p:cNvPr>
          <p:cNvCxnSpPr/>
          <p:nvPr/>
        </p:nvCxnSpPr>
        <p:spPr bwMode="auto">
          <a:xfrm flipH="1">
            <a:off x="6096000" y="6356697"/>
            <a:ext cx="833890" cy="0"/>
          </a:xfrm>
          <a:prstGeom prst="straightConnector1">
            <a:avLst/>
          </a:prstGeom>
          <a:noFill/>
          <a:ln w="28575" cap="flat" cmpd="sng" algn="ctr">
            <a:solidFill>
              <a:schemeClr val="bg1"/>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4EE9D4C1-9111-47F8-8305-5E1EB31D701A}"/>
              </a:ext>
            </a:extLst>
          </p:cNvPr>
          <p:cNvCxnSpPr/>
          <p:nvPr/>
        </p:nvCxnSpPr>
        <p:spPr bwMode="auto">
          <a:xfrm>
            <a:off x="7548113" y="6356697"/>
            <a:ext cx="676990" cy="0"/>
          </a:xfrm>
          <a:prstGeom prst="straightConnector1">
            <a:avLst/>
          </a:prstGeom>
          <a:noFill/>
          <a:ln w="28575" cap="flat" cmpd="sng" algn="ctr">
            <a:solidFill>
              <a:schemeClr val="bg1"/>
            </a:solidFill>
            <a:prstDash val="solid"/>
            <a:round/>
            <a:headEnd type="none" w="med" len="med"/>
            <a:tailEnd type="triangle"/>
          </a:ln>
          <a:effectLst/>
        </p:spPr>
      </p:cxnSp>
      <p:sp>
        <p:nvSpPr>
          <p:cNvPr id="23" name="TextBox 22">
            <a:extLst>
              <a:ext uri="{FF2B5EF4-FFF2-40B4-BE49-F238E27FC236}">
                <a16:creationId xmlns:a16="http://schemas.microsoft.com/office/drawing/2014/main" id="{61D077AC-DA70-42BB-A694-0D8E3BBC1818}"/>
              </a:ext>
            </a:extLst>
          </p:cNvPr>
          <p:cNvSpPr txBox="1"/>
          <p:nvPr/>
        </p:nvSpPr>
        <p:spPr bwMode="auto">
          <a:xfrm>
            <a:off x="5042488" y="6325379"/>
            <a:ext cx="24640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Favors BV + CHP</a:t>
            </a:r>
          </a:p>
        </p:txBody>
      </p:sp>
      <p:sp>
        <p:nvSpPr>
          <p:cNvPr id="24" name="TextBox 23">
            <a:extLst>
              <a:ext uri="{FF2B5EF4-FFF2-40B4-BE49-F238E27FC236}">
                <a16:creationId xmlns:a16="http://schemas.microsoft.com/office/drawing/2014/main" id="{637B1774-203D-4AA3-9745-EDC73F8B059F}"/>
              </a:ext>
            </a:extLst>
          </p:cNvPr>
          <p:cNvSpPr txBox="1"/>
          <p:nvPr/>
        </p:nvSpPr>
        <p:spPr bwMode="auto">
          <a:xfrm>
            <a:off x="6858412" y="6325379"/>
            <a:ext cx="24640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t>Favors CHOP</a:t>
            </a:r>
          </a:p>
        </p:txBody>
      </p:sp>
      <p:sp>
        <p:nvSpPr>
          <p:cNvPr id="25" name="TextBox 24">
            <a:extLst>
              <a:ext uri="{FF2B5EF4-FFF2-40B4-BE49-F238E27FC236}">
                <a16:creationId xmlns:a16="http://schemas.microsoft.com/office/drawing/2014/main" id="{DF2AD74E-CEC0-4236-A200-828F0DFD56B3}"/>
              </a:ext>
            </a:extLst>
          </p:cNvPr>
          <p:cNvSpPr txBox="1"/>
          <p:nvPr/>
        </p:nvSpPr>
        <p:spPr bwMode="auto">
          <a:xfrm>
            <a:off x="5776592" y="6082382"/>
            <a:ext cx="5513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0.1</a:t>
            </a:r>
          </a:p>
        </p:txBody>
      </p:sp>
      <p:sp>
        <p:nvSpPr>
          <p:cNvPr id="26" name="TextBox 25">
            <a:extLst>
              <a:ext uri="{FF2B5EF4-FFF2-40B4-BE49-F238E27FC236}">
                <a16:creationId xmlns:a16="http://schemas.microsoft.com/office/drawing/2014/main" id="{C3DC0890-AFA5-4AB6-B9F0-AA0FC4C04379}"/>
              </a:ext>
            </a:extLst>
          </p:cNvPr>
          <p:cNvSpPr txBox="1"/>
          <p:nvPr/>
        </p:nvSpPr>
        <p:spPr bwMode="auto">
          <a:xfrm>
            <a:off x="6646757" y="6082382"/>
            <a:ext cx="5513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0.5</a:t>
            </a:r>
          </a:p>
        </p:txBody>
      </p:sp>
      <p:sp>
        <p:nvSpPr>
          <p:cNvPr id="27" name="TextBox 26">
            <a:extLst>
              <a:ext uri="{FF2B5EF4-FFF2-40B4-BE49-F238E27FC236}">
                <a16:creationId xmlns:a16="http://schemas.microsoft.com/office/drawing/2014/main" id="{56F5A6B4-2B1E-4316-8BDF-B6192E848911}"/>
              </a:ext>
            </a:extLst>
          </p:cNvPr>
          <p:cNvSpPr txBox="1"/>
          <p:nvPr/>
        </p:nvSpPr>
        <p:spPr bwMode="auto">
          <a:xfrm>
            <a:off x="7030650" y="6082382"/>
            <a:ext cx="5513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a:t>
            </a:r>
          </a:p>
        </p:txBody>
      </p:sp>
      <p:grpSp>
        <p:nvGrpSpPr>
          <p:cNvPr id="28" name="Group 27">
            <a:extLst>
              <a:ext uri="{FF2B5EF4-FFF2-40B4-BE49-F238E27FC236}">
                <a16:creationId xmlns:a16="http://schemas.microsoft.com/office/drawing/2014/main" id="{C7797D47-938B-4CDC-BEFB-E46425D3808F}"/>
              </a:ext>
            </a:extLst>
          </p:cNvPr>
          <p:cNvGrpSpPr/>
          <p:nvPr/>
        </p:nvGrpSpPr>
        <p:grpSpPr>
          <a:xfrm>
            <a:off x="6597029" y="1871932"/>
            <a:ext cx="675506" cy="129396"/>
            <a:chOff x="6532148" y="1871932"/>
            <a:chExt cx="675506" cy="129396"/>
          </a:xfrm>
        </p:grpSpPr>
        <p:grpSp>
          <p:nvGrpSpPr>
            <p:cNvPr id="29" name="Group 28">
              <a:extLst>
                <a:ext uri="{FF2B5EF4-FFF2-40B4-BE49-F238E27FC236}">
                  <a16:creationId xmlns:a16="http://schemas.microsoft.com/office/drawing/2014/main" id="{0C23D64F-9C4D-4024-A80F-266538BCCC59}"/>
                </a:ext>
              </a:extLst>
            </p:cNvPr>
            <p:cNvGrpSpPr/>
            <p:nvPr/>
          </p:nvGrpSpPr>
          <p:grpSpPr>
            <a:xfrm>
              <a:off x="6532148" y="1871932"/>
              <a:ext cx="675506" cy="129396"/>
              <a:chOff x="6532148" y="1871932"/>
              <a:chExt cx="675506" cy="129396"/>
            </a:xfrm>
          </p:grpSpPr>
          <p:cxnSp>
            <p:nvCxnSpPr>
              <p:cNvPr id="31" name="Straight Connector 30">
                <a:extLst>
                  <a:ext uri="{FF2B5EF4-FFF2-40B4-BE49-F238E27FC236}">
                    <a16:creationId xmlns:a16="http://schemas.microsoft.com/office/drawing/2014/main" id="{A340A264-6544-482C-AB84-D7DC0F55823B}"/>
                  </a:ext>
                </a:extLst>
              </p:cNvPr>
              <p:cNvCxnSpPr>
                <a:cxnSpLocks/>
              </p:cNvCxnSpPr>
              <p:nvPr/>
            </p:nvCxnSpPr>
            <p:spPr bwMode="auto">
              <a:xfrm>
                <a:off x="6532148" y="1932317"/>
                <a:ext cx="675506" cy="0"/>
              </a:xfrm>
              <a:prstGeom prst="line">
                <a:avLst/>
              </a:prstGeom>
              <a:noFill/>
              <a:ln w="28575" cap="flat" cmpd="sng" algn="ctr">
                <a:solidFill>
                  <a:schemeClr val="bg2"/>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9615CD09-8278-4359-B8B8-08FD30C6E59A}"/>
                  </a:ext>
                </a:extLst>
              </p:cNvPr>
              <p:cNvCxnSpPr/>
              <p:nvPr/>
            </p:nvCxnSpPr>
            <p:spPr bwMode="auto">
              <a:xfrm>
                <a:off x="6542906" y="1871932"/>
                <a:ext cx="0" cy="129396"/>
              </a:xfrm>
              <a:prstGeom prst="line">
                <a:avLst/>
              </a:prstGeom>
              <a:noFill/>
              <a:ln w="28575" cap="flat" cmpd="sng" algn="ctr">
                <a:solidFill>
                  <a:schemeClr val="bg2"/>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333B95A3-C01F-4ECD-BED0-0F32E2AD8DAE}"/>
                  </a:ext>
                </a:extLst>
              </p:cNvPr>
              <p:cNvCxnSpPr/>
              <p:nvPr/>
            </p:nvCxnSpPr>
            <p:spPr bwMode="auto">
              <a:xfrm>
                <a:off x="7207654" y="1871932"/>
                <a:ext cx="0" cy="129396"/>
              </a:xfrm>
              <a:prstGeom prst="line">
                <a:avLst/>
              </a:prstGeom>
              <a:noFill/>
              <a:ln w="28575" cap="flat" cmpd="sng" algn="ctr">
                <a:solidFill>
                  <a:schemeClr val="bg2"/>
                </a:solidFill>
                <a:prstDash val="solid"/>
                <a:round/>
                <a:headEnd type="none" w="med" len="med"/>
                <a:tailEnd type="none" w="med" len="med"/>
              </a:ln>
              <a:effectLst/>
            </p:spPr>
          </p:cxnSp>
        </p:grpSp>
        <p:sp>
          <p:nvSpPr>
            <p:cNvPr id="30" name="Rectangle 29">
              <a:extLst>
                <a:ext uri="{FF2B5EF4-FFF2-40B4-BE49-F238E27FC236}">
                  <a16:creationId xmlns:a16="http://schemas.microsoft.com/office/drawing/2014/main" id="{608E5A5C-A9E1-4BEE-9F72-8B43CA39AF73}"/>
                </a:ext>
              </a:extLst>
            </p:cNvPr>
            <p:cNvSpPr/>
            <p:nvPr/>
          </p:nvSpPr>
          <p:spPr bwMode="auto">
            <a:xfrm>
              <a:off x="6812114" y="1889147"/>
              <a:ext cx="94967" cy="94967"/>
            </a:xfrm>
            <a:prstGeom prst="rect">
              <a:avLst/>
            </a:prstGeom>
            <a:solidFill>
              <a:schemeClr val="bg2"/>
            </a:solidFill>
            <a:ln w="28575">
              <a:noFill/>
              <a:round/>
              <a:headEnd/>
              <a:tailE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grpSp>
        <p:nvGrpSpPr>
          <p:cNvPr id="34" name="Group 33">
            <a:extLst>
              <a:ext uri="{FF2B5EF4-FFF2-40B4-BE49-F238E27FC236}">
                <a16:creationId xmlns:a16="http://schemas.microsoft.com/office/drawing/2014/main" id="{053B7F71-6E71-4EC8-B30C-2538041872D5}"/>
              </a:ext>
            </a:extLst>
          </p:cNvPr>
          <p:cNvGrpSpPr/>
          <p:nvPr/>
        </p:nvGrpSpPr>
        <p:grpSpPr>
          <a:xfrm>
            <a:off x="6941728" y="1456802"/>
            <a:ext cx="312392" cy="129396"/>
            <a:chOff x="6650719" y="1871932"/>
            <a:chExt cx="312392" cy="129396"/>
          </a:xfrm>
        </p:grpSpPr>
        <p:grpSp>
          <p:nvGrpSpPr>
            <p:cNvPr id="35" name="Group 34">
              <a:extLst>
                <a:ext uri="{FF2B5EF4-FFF2-40B4-BE49-F238E27FC236}">
                  <a16:creationId xmlns:a16="http://schemas.microsoft.com/office/drawing/2014/main" id="{509C062C-FE37-4F9E-9090-1A438634AEFE}"/>
                </a:ext>
              </a:extLst>
            </p:cNvPr>
            <p:cNvGrpSpPr/>
            <p:nvPr/>
          </p:nvGrpSpPr>
          <p:grpSpPr>
            <a:xfrm>
              <a:off x="6650719" y="1871932"/>
              <a:ext cx="312392" cy="129396"/>
              <a:chOff x="6650719" y="1871932"/>
              <a:chExt cx="312392" cy="129396"/>
            </a:xfrm>
          </p:grpSpPr>
          <p:cxnSp>
            <p:nvCxnSpPr>
              <p:cNvPr id="37" name="Straight Connector 36">
                <a:extLst>
                  <a:ext uri="{FF2B5EF4-FFF2-40B4-BE49-F238E27FC236}">
                    <a16:creationId xmlns:a16="http://schemas.microsoft.com/office/drawing/2014/main" id="{E534FE88-13B7-4CAD-96E7-47893E1FCC94}"/>
                  </a:ext>
                </a:extLst>
              </p:cNvPr>
              <p:cNvCxnSpPr>
                <a:cxnSpLocks/>
              </p:cNvCxnSpPr>
              <p:nvPr/>
            </p:nvCxnSpPr>
            <p:spPr bwMode="auto">
              <a:xfrm>
                <a:off x="6650719" y="1932317"/>
                <a:ext cx="312392" cy="0"/>
              </a:xfrm>
              <a:prstGeom prst="line">
                <a:avLst/>
              </a:prstGeom>
              <a:noFill/>
              <a:ln w="28575" cap="flat" cmpd="sng" algn="ctr">
                <a:solidFill>
                  <a:schemeClr val="bg2"/>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F1D7D03F-A44C-4435-9CE1-70E71D37D6D4}"/>
                  </a:ext>
                </a:extLst>
              </p:cNvPr>
              <p:cNvCxnSpPr/>
              <p:nvPr/>
            </p:nvCxnSpPr>
            <p:spPr bwMode="auto">
              <a:xfrm>
                <a:off x="6654495" y="1871932"/>
                <a:ext cx="0" cy="129396"/>
              </a:xfrm>
              <a:prstGeom prst="line">
                <a:avLst/>
              </a:prstGeom>
              <a:noFill/>
              <a:ln w="28575" cap="flat" cmpd="sng" algn="ctr">
                <a:solidFill>
                  <a:schemeClr val="bg2"/>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D465B9DB-3C53-43A8-9DEF-CEB8A52C575F}"/>
                  </a:ext>
                </a:extLst>
              </p:cNvPr>
              <p:cNvCxnSpPr/>
              <p:nvPr/>
            </p:nvCxnSpPr>
            <p:spPr bwMode="auto">
              <a:xfrm>
                <a:off x="6947444" y="1871932"/>
                <a:ext cx="0" cy="129396"/>
              </a:xfrm>
              <a:prstGeom prst="line">
                <a:avLst/>
              </a:prstGeom>
              <a:noFill/>
              <a:ln w="28575" cap="flat" cmpd="sng" algn="ctr">
                <a:solidFill>
                  <a:schemeClr val="bg2"/>
                </a:solidFill>
                <a:prstDash val="solid"/>
                <a:round/>
                <a:headEnd type="none" w="med" len="med"/>
                <a:tailEnd type="none" w="med" len="med"/>
              </a:ln>
              <a:effectLst/>
            </p:spPr>
          </p:cxnSp>
        </p:grpSp>
        <p:sp>
          <p:nvSpPr>
            <p:cNvPr id="36" name="Rectangle 35">
              <a:extLst>
                <a:ext uri="{FF2B5EF4-FFF2-40B4-BE49-F238E27FC236}">
                  <a16:creationId xmlns:a16="http://schemas.microsoft.com/office/drawing/2014/main" id="{8D527C27-D130-4D81-938A-76B91B36D7CD}"/>
                </a:ext>
              </a:extLst>
            </p:cNvPr>
            <p:cNvSpPr/>
            <p:nvPr/>
          </p:nvSpPr>
          <p:spPr bwMode="auto">
            <a:xfrm>
              <a:off x="6764487" y="1889147"/>
              <a:ext cx="94967" cy="94967"/>
            </a:xfrm>
            <a:prstGeom prst="rect">
              <a:avLst/>
            </a:prstGeom>
            <a:solidFill>
              <a:schemeClr val="bg2"/>
            </a:solidFill>
            <a:ln w="28575">
              <a:noFill/>
              <a:round/>
              <a:headEnd/>
              <a:tailE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grpSp>
        <p:nvGrpSpPr>
          <p:cNvPr id="40" name="Group 39">
            <a:extLst>
              <a:ext uri="{FF2B5EF4-FFF2-40B4-BE49-F238E27FC236}">
                <a16:creationId xmlns:a16="http://schemas.microsoft.com/office/drawing/2014/main" id="{0C139EB0-071E-4889-B772-7D7032C60792}"/>
              </a:ext>
            </a:extLst>
          </p:cNvPr>
          <p:cNvGrpSpPr/>
          <p:nvPr/>
        </p:nvGrpSpPr>
        <p:grpSpPr>
          <a:xfrm>
            <a:off x="6918413" y="2075802"/>
            <a:ext cx="366374" cy="129396"/>
            <a:chOff x="6274521" y="1871932"/>
            <a:chExt cx="366374" cy="129396"/>
          </a:xfrm>
        </p:grpSpPr>
        <p:grpSp>
          <p:nvGrpSpPr>
            <p:cNvPr id="41" name="Group 40">
              <a:extLst>
                <a:ext uri="{FF2B5EF4-FFF2-40B4-BE49-F238E27FC236}">
                  <a16:creationId xmlns:a16="http://schemas.microsoft.com/office/drawing/2014/main" id="{7B828B3F-4A09-44A9-9001-AD5D1D10D322}"/>
                </a:ext>
              </a:extLst>
            </p:cNvPr>
            <p:cNvGrpSpPr/>
            <p:nvPr/>
          </p:nvGrpSpPr>
          <p:grpSpPr>
            <a:xfrm>
              <a:off x="6274521" y="1871932"/>
              <a:ext cx="366374" cy="129396"/>
              <a:chOff x="6274521" y="1871932"/>
              <a:chExt cx="366374" cy="129396"/>
            </a:xfrm>
          </p:grpSpPr>
          <p:cxnSp>
            <p:nvCxnSpPr>
              <p:cNvPr id="43" name="Straight Connector 42">
                <a:extLst>
                  <a:ext uri="{FF2B5EF4-FFF2-40B4-BE49-F238E27FC236}">
                    <a16:creationId xmlns:a16="http://schemas.microsoft.com/office/drawing/2014/main" id="{54F0B7A1-985C-48BF-8843-AB95088BB612}"/>
                  </a:ext>
                </a:extLst>
              </p:cNvPr>
              <p:cNvCxnSpPr>
                <a:cxnSpLocks/>
              </p:cNvCxnSpPr>
              <p:nvPr/>
            </p:nvCxnSpPr>
            <p:spPr bwMode="auto">
              <a:xfrm>
                <a:off x="6274521" y="1932317"/>
                <a:ext cx="366374" cy="0"/>
              </a:xfrm>
              <a:prstGeom prst="line">
                <a:avLst/>
              </a:prstGeom>
              <a:noFill/>
              <a:ln w="28575" cap="flat" cmpd="sng" algn="ctr">
                <a:solidFill>
                  <a:schemeClr val="bg2"/>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461E7028-BB4D-403B-B163-B0A175775417}"/>
                  </a:ext>
                </a:extLst>
              </p:cNvPr>
              <p:cNvCxnSpPr/>
              <p:nvPr/>
            </p:nvCxnSpPr>
            <p:spPr bwMode="auto">
              <a:xfrm>
                <a:off x="6274521" y="1871932"/>
                <a:ext cx="0" cy="129396"/>
              </a:xfrm>
              <a:prstGeom prst="line">
                <a:avLst/>
              </a:prstGeom>
              <a:noFill/>
              <a:ln w="28575" cap="flat" cmpd="sng" algn="ctr">
                <a:solidFill>
                  <a:schemeClr val="bg2"/>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FD4D760E-E24C-4AF3-B78E-7BDDE19CD99F}"/>
                  </a:ext>
                </a:extLst>
              </p:cNvPr>
              <p:cNvCxnSpPr/>
              <p:nvPr/>
            </p:nvCxnSpPr>
            <p:spPr bwMode="auto">
              <a:xfrm>
                <a:off x="6640895" y="1871932"/>
                <a:ext cx="0" cy="129396"/>
              </a:xfrm>
              <a:prstGeom prst="line">
                <a:avLst/>
              </a:prstGeom>
              <a:noFill/>
              <a:ln w="28575" cap="flat" cmpd="sng" algn="ctr">
                <a:solidFill>
                  <a:schemeClr val="bg2"/>
                </a:solidFill>
                <a:prstDash val="solid"/>
                <a:round/>
                <a:headEnd type="none" w="med" len="med"/>
                <a:tailEnd type="none" w="med" len="med"/>
              </a:ln>
              <a:effectLst/>
            </p:spPr>
          </p:cxnSp>
        </p:grpSp>
        <p:sp>
          <p:nvSpPr>
            <p:cNvPr id="42" name="Rectangle 41">
              <a:extLst>
                <a:ext uri="{FF2B5EF4-FFF2-40B4-BE49-F238E27FC236}">
                  <a16:creationId xmlns:a16="http://schemas.microsoft.com/office/drawing/2014/main" id="{48DA7FE6-4933-45FA-81DB-8CC8089045C6}"/>
                </a:ext>
              </a:extLst>
            </p:cNvPr>
            <p:cNvSpPr/>
            <p:nvPr/>
          </p:nvSpPr>
          <p:spPr bwMode="auto">
            <a:xfrm>
              <a:off x="6398582" y="1889147"/>
              <a:ext cx="94967" cy="94967"/>
            </a:xfrm>
            <a:prstGeom prst="rect">
              <a:avLst/>
            </a:prstGeom>
            <a:solidFill>
              <a:schemeClr val="bg2"/>
            </a:solidFill>
            <a:ln w="28575">
              <a:noFill/>
              <a:round/>
              <a:headEnd/>
              <a:tailE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grpSp>
        <p:nvGrpSpPr>
          <p:cNvPr id="46" name="Group 45">
            <a:extLst>
              <a:ext uri="{FF2B5EF4-FFF2-40B4-BE49-F238E27FC236}">
                <a16:creationId xmlns:a16="http://schemas.microsoft.com/office/drawing/2014/main" id="{277F672B-F142-469A-AAAE-0E5B26CD9143}"/>
              </a:ext>
            </a:extLst>
          </p:cNvPr>
          <p:cNvGrpSpPr/>
          <p:nvPr/>
        </p:nvGrpSpPr>
        <p:grpSpPr>
          <a:xfrm>
            <a:off x="6961280" y="2271309"/>
            <a:ext cx="678502" cy="129396"/>
            <a:chOff x="6507165" y="1871932"/>
            <a:chExt cx="678502" cy="129396"/>
          </a:xfrm>
        </p:grpSpPr>
        <p:grpSp>
          <p:nvGrpSpPr>
            <p:cNvPr id="47" name="Group 46">
              <a:extLst>
                <a:ext uri="{FF2B5EF4-FFF2-40B4-BE49-F238E27FC236}">
                  <a16:creationId xmlns:a16="http://schemas.microsoft.com/office/drawing/2014/main" id="{9EE2F60A-3159-4FD5-BD67-3DA3D3DE58E6}"/>
                </a:ext>
              </a:extLst>
            </p:cNvPr>
            <p:cNvGrpSpPr/>
            <p:nvPr/>
          </p:nvGrpSpPr>
          <p:grpSpPr>
            <a:xfrm>
              <a:off x="6507165" y="1871932"/>
              <a:ext cx="678502" cy="129396"/>
              <a:chOff x="6507165" y="1871932"/>
              <a:chExt cx="678502" cy="129396"/>
            </a:xfrm>
          </p:grpSpPr>
          <p:cxnSp>
            <p:nvCxnSpPr>
              <p:cNvPr id="49" name="Straight Connector 48">
                <a:extLst>
                  <a:ext uri="{FF2B5EF4-FFF2-40B4-BE49-F238E27FC236}">
                    <a16:creationId xmlns:a16="http://schemas.microsoft.com/office/drawing/2014/main" id="{F7865706-CFAD-4390-8773-598016DE045B}"/>
                  </a:ext>
                </a:extLst>
              </p:cNvPr>
              <p:cNvCxnSpPr>
                <a:cxnSpLocks/>
              </p:cNvCxnSpPr>
              <p:nvPr/>
            </p:nvCxnSpPr>
            <p:spPr bwMode="auto">
              <a:xfrm>
                <a:off x="6507165" y="1932317"/>
                <a:ext cx="678502" cy="0"/>
              </a:xfrm>
              <a:prstGeom prst="line">
                <a:avLst/>
              </a:prstGeom>
              <a:noFill/>
              <a:ln w="28575" cap="flat" cmpd="sng" algn="ctr">
                <a:solidFill>
                  <a:schemeClr val="bg2"/>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7CA5261D-2E9F-4B87-8396-9429EA9CD745}"/>
                  </a:ext>
                </a:extLst>
              </p:cNvPr>
              <p:cNvCxnSpPr/>
              <p:nvPr/>
            </p:nvCxnSpPr>
            <p:spPr bwMode="auto">
              <a:xfrm>
                <a:off x="6507165" y="1871932"/>
                <a:ext cx="0" cy="129396"/>
              </a:xfrm>
              <a:prstGeom prst="line">
                <a:avLst/>
              </a:prstGeom>
              <a:noFill/>
              <a:ln w="28575" cap="flat" cmpd="sng" algn="ctr">
                <a:solidFill>
                  <a:schemeClr val="bg2"/>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A772DFEB-00C8-4C06-881D-AF0933A7702F}"/>
                  </a:ext>
                </a:extLst>
              </p:cNvPr>
              <p:cNvCxnSpPr/>
              <p:nvPr/>
            </p:nvCxnSpPr>
            <p:spPr bwMode="auto">
              <a:xfrm>
                <a:off x="7185667" y="1871932"/>
                <a:ext cx="0" cy="129396"/>
              </a:xfrm>
              <a:prstGeom prst="line">
                <a:avLst/>
              </a:prstGeom>
              <a:noFill/>
              <a:ln w="28575" cap="flat" cmpd="sng" algn="ctr">
                <a:solidFill>
                  <a:schemeClr val="bg2"/>
                </a:solidFill>
                <a:prstDash val="solid"/>
                <a:round/>
                <a:headEnd type="none" w="med" len="med"/>
                <a:tailEnd type="none" w="med" len="med"/>
              </a:ln>
              <a:effectLst/>
            </p:spPr>
          </p:cxnSp>
        </p:grpSp>
        <p:sp>
          <p:nvSpPr>
            <p:cNvPr id="48" name="Rectangle 47">
              <a:extLst>
                <a:ext uri="{FF2B5EF4-FFF2-40B4-BE49-F238E27FC236}">
                  <a16:creationId xmlns:a16="http://schemas.microsoft.com/office/drawing/2014/main" id="{870F490C-9889-4CE4-BF87-A83B7CE82DF5}"/>
                </a:ext>
              </a:extLst>
            </p:cNvPr>
            <p:cNvSpPr/>
            <p:nvPr/>
          </p:nvSpPr>
          <p:spPr bwMode="auto">
            <a:xfrm>
              <a:off x="6812114" y="1889147"/>
              <a:ext cx="94967" cy="94967"/>
            </a:xfrm>
            <a:prstGeom prst="rect">
              <a:avLst/>
            </a:prstGeom>
            <a:solidFill>
              <a:schemeClr val="bg2"/>
            </a:solidFill>
            <a:ln w="28575">
              <a:noFill/>
              <a:round/>
              <a:headEnd/>
              <a:tailE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grpSp>
        <p:nvGrpSpPr>
          <p:cNvPr id="52" name="Group 51">
            <a:extLst>
              <a:ext uri="{FF2B5EF4-FFF2-40B4-BE49-F238E27FC236}">
                <a16:creationId xmlns:a16="http://schemas.microsoft.com/office/drawing/2014/main" id="{786E52DF-D3D4-4353-9EB1-183B766C294B}"/>
              </a:ext>
            </a:extLst>
          </p:cNvPr>
          <p:cNvGrpSpPr/>
          <p:nvPr/>
        </p:nvGrpSpPr>
        <p:grpSpPr>
          <a:xfrm>
            <a:off x="6889721" y="2658030"/>
            <a:ext cx="382814" cy="129396"/>
            <a:chOff x="6576443" y="1871932"/>
            <a:chExt cx="382814" cy="129396"/>
          </a:xfrm>
        </p:grpSpPr>
        <p:grpSp>
          <p:nvGrpSpPr>
            <p:cNvPr id="53" name="Group 52">
              <a:extLst>
                <a:ext uri="{FF2B5EF4-FFF2-40B4-BE49-F238E27FC236}">
                  <a16:creationId xmlns:a16="http://schemas.microsoft.com/office/drawing/2014/main" id="{6968DBFB-77D1-4F8F-9799-D0BF3E67E4CC}"/>
                </a:ext>
              </a:extLst>
            </p:cNvPr>
            <p:cNvGrpSpPr/>
            <p:nvPr/>
          </p:nvGrpSpPr>
          <p:grpSpPr>
            <a:xfrm>
              <a:off x="6576443" y="1871932"/>
              <a:ext cx="382814" cy="129396"/>
              <a:chOff x="6576443" y="1871932"/>
              <a:chExt cx="382814" cy="129396"/>
            </a:xfrm>
          </p:grpSpPr>
          <p:cxnSp>
            <p:nvCxnSpPr>
              <p:cNvPr id="55" name="Straight Connector 54">
                <a:extLst>
                  <a:ext uri="{FF2B5EF4-FFF2-40B4-BE49-F238E27FC236}">
                    <a16:creationId xmlns:a16="http://schemas.microsoft.com/office/drawing/2014/main" id="{6FDD135A-DDF1-47F0-A063-D17F060A8E3E}"/>
                  </a:ext>
                </a:extLst>
              </p:cNvPr>
              <p:cNvCxnSpPr>
                <a:cxnSpLocks/>
              </p:cNvCxnSpPr>
              <p:nvPr/>
            </p:nvCxnSpPr>
            <p:spPr bwMode="auto">
              <a:xfrm>
                <a:off x="6576443" y="1936631"/>
                <a:ext cx="382814" cy="0"/>
              </a:xfrm>
              <a:prstGeom prst="line">
                <a:avLst/>
              </a:prstGeom>
              <a:noFill/>
              <a:ln w="28575" cap="flat" cmpd="sng" algn="ctr">
                <a:solidFill>
                  <a:schemeClr val="bg2"/>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11336128-D9EF-4322-A879-A9FC692B521D}"/>
                  </a:ext>
                </a:extLst>
              </p:cNvPr>
              <p:cNvCxnSpPr/>
              <p:nvPr/>
            </p:nvCxnSpPr>
            <p:spPr bwMode="auto">
              <a:xfrm>
                <a:off x="6576443" y="1871932"/>
                <a:ext cx="0" cy="129396"/>
              </a:xfrm>
              <a:prstGeom prst="line">
                <a:avLst/>
              </a:prstGeom>
              <a:noFill/>
              <a:ln w="28575" cap="flat" cmpd="sng" algn="ctr">
                <a:solidFill>
                  <a:schemeClr val="bg2"/>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91124632-B2FB-4AB1-B096-3E66991F8AAB}"/>
                  </a:ext>
                </a:extLst>
              </p:cNvPr>
              <p:cNvCxnSpPr/>
              <p:nvPr/>
            </p:nvCxnSpPr>
            <p:spPr bwMode="auto">
              <a:xfrm>
                <a:off x="6959257" y="1871932"/>
                <a:ext cx="0" cy="129396"/>
              </a:xfrm>
              <a:prstGeom prst="line">
                <a:avLst/>
              </a:prstGeom>
              <a:noFill/>
              <a:ln w="28575" cap="flat" cmpd="sng" algn="ctr">
                <a:solidFill>
                  <a:schemeClr val="bg2"/>
                </a:solidFill>
                <a:prstDash val="solid"/>
                <a:round/>
                <a:headEnd type="none" w="med" len="med"/>
                <a:tailEnd type="none" w="med" len="med"/>
              </a:ln>
              <a:effectLst/>
            </p:spPr>
          </p:cxnSp>
        </p:grpSp>
        <p:sp>
          <p:nvSpPr>
            <p:cNvPr id="54" name="Rectangle 53">
              <a:extLst>
                <a:ext uri="{FF2B5EF4-FFF2-40B4-BE49-F238E27FC236}">
                  <a16:creationId xmlns:a16="http://schemas.microsoft.com/office/drawing/2014/main" id="{18757645-CE6C-49F9-A032-8EF750E144F4}"/>
                </a:ext>
              </a:extLst>
            </p:cNvPr>
            <p:cNvSpPr/>
            <p:nvPr/>
          </p:nvSpPr>
          <p:spPr bwMode="auto">
            <a:xfrm>
              <a:off x="6716859" y="1889147"/>
              <a:ext cx="94967" cy="94967"/>
            </a:xfrm>
            <a:prstGeom prst="rect">
              <a:avLst/>
            </a:prstGeom>
            <a:solidFill>
              <a:schemeClr val="bg2"/>
            </a:solidFill>
            <a:ln w="28575">
              <a:noFill/>
              <a:round/>
              <a:headEnd/>
              <a:tailE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grpSp>
        <p:nvGrpSpPr>
          <p:cNvPr id="58" name="Group 57">
            <a:extLst>
              <a:ext uri="{FF2B5EF4-FFF2-40B4-BE49-F238E27FC236}">
                <a16:creationId xmlns:a16="http://schemas.microsoft.com/office/drawing/2014/main" id="{C9A53F03-3A24-42F7-8364-EC53B5F38851}"/>
              </a:ext>
            </a:extLst>
          </p:cNvPr>
          <p:cNvGrpSpPr/>
          <p:nvPr/>
        </p:nvGrpSpPr>
        <p:grpSpPr>
          <a:xfrm>
            <a:off x="6873676" y="2873086"/>
            <a:ext cx="449471" cy="129396"/>
            <a:chOff x="6559189" y="1871932"/>
            <a:chExt cx="449471" cy="129396"/>
          </a:xfrm>
        </p:grpSpPr>
        <p:grpSp>
          <p:nvGrpSpPr>
            <p:cNvPr id="59" name="Group 58">
              <a:extLst>
                <a:ext uri="{FF2B5EF4-FFF2-40B4-BE49-F238E27FC236}">
                  <a16:creationId xmlns:a16="http://schemas.microsoft.com/office/drawing/2014/main" id="{F2764D37-7916-49FD-9C01-D441D61A3906}"/>
                </a:ext>
              </a:extLst>
            </p:cNvPr>
            <p:cNvGrpSpPr/>
            <p:nvPr/>
          </p:nvGrpSpPr>
          <p:grpSpPr>
            <a:xfrm>
              <a:off x="6559189" y="1871932"/>
              <a:ext cx="449471" cy="129396"/>
              <a:chOff x="6559189" y="1871932"/>
              <a:chExt cx="449471" cy="129396"/>
            </a:xfrm>
          </p:grpSpPr>
          <p:cxnSp>
            <p:nvCxnSpPr>
              <p:cNvPr id="61" name="Straight Connector 60">
                <a:extLst>
                  <a:ext uri="{FF2B5EF4-FFF2-40B4-BE49-F238E27FC236}">
                    <a16:creationId xmlns:a16="http://schemas.microsoft.com/office/drawing/2014/main" id="{BE3D04EA-0B1A-4C8D-9A93-2D046F175AB7}"/>
                  </a:ext>
                </a:extLst>
              </p:cNvPr>
              <p:cNvCxnSpPr>
                <a:cxnSpLocks/>
              </p:cNvCxnSpPr>
              <p:nvPr/>
            </p:nvCxnSpPr>
            <p:spPr bwMode="auto">
              <a:xfrm>
                <a:off x="6559189" y="1936631"/>
                <a:ext cx="448901" cy="0"/>
              </a:xfrm>
              <a:prstGeom prst="line">
                <a:avLst/>
              </a:prstGeom>
              <a:noFill/>
              <a:ln w="28575" cap="flat" cmpd="sng" algn="ctr">
                <a:solidFill>
                  <a:schemeClr val="bg2"/>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458B4348-4CF5-4729-B31A-8CEC5DA5EAF6}"/>
                  </a:ext>
                </a:extLst>
              </p:cNvPr>
              <p:cNvCxnSpPr/>
              <p:nvPr/>
            </p:nvCxnSpPr>
            <p:spPr bwMode="auto">
              <a:xfrm>
                <a:off x="6559189" y="1871932"/>
                <a:ext cx="0" cy="129396"/>
              </a:xfrm>
              <a:prstGeom prst="line">
                <a:avLst/>
              </a:prstGeom>
              <a:noFill/>
              <a:ln w="28575" cap="flat" cmpd="sng" algn="ctr">
                <a:solidFill>
                  <a:schemeClr val="bg2"/>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D725F293-8A94-4333-868B-E7D9D538699D}"/>
                  </a:ext>
                </a:extLst>
              </p:cNvPr>
              <p:cNvCxnSpPr/>
              <p:nvPr/>
            </p:nvCxnSpPr>
            <p:spPr bwMode="auto">
              <a:xfrm>
                <a:off x="7008660" y="1871932"/>
                <a:ext cx="0" cy="129396"/>
              </a:xfrm>
              <a:prstGeom prst="line">
                <a:avLst/>
              </a:prstGeom>
              <a:noFill/>
              <a:ln w="28575" cap="flat" cmpd="sng" algn="ctr">
                <a:solidFill>
                  <a:schemeClr val="bg2"/>
                </a:solidFill>
                <a:prstDash val="solid"/>
                <a:round/>
                <a:headEnd type="none" w="med" len="med"/>
                <a:tailEnd type="none" w="med" len="med"/>
              </a:ln>
              <a:effectLst/>
            </p:spPr>
          </p:cxnSp>
        </p:grpSp>
        <p:sp>
          <p:nvSpPr>
            <p:cNvPr id="60" name="Rectangle 59">
              <a:extLst>
                <a:ext uri="{FF2B5EF4-FFF2-40B4-BE49-F238E27FC236}">
                  <a16:creationId xmlns:a16="http://schemas.microsoft.com/office/drawing/2014/main" id="{11A22268-1B4C-4F41-90D4-865F43977894}"/>
                </a:ext>
              </a:extLst>
            </p:cNvPr>
            <p:cNvSpPr/>
            <p:nvPr/>
          </p:nvSpPr>
          <p:spPr bwMode="auto">
            <a:xfrm>
              <a:off x="6745435" y="1889147"/>
              <a:ext cx="94967" cy="94967"/>
            </a:xfrm>
            <a:prstGeom prst="rect">
              <a:avLst/>
            </a:prstGeom>
            <a:solidFill>
              <a:schemeClr val="bg2"/>
            </a:solidFill>
            <a:ln w="28575">
              <a:noFill/>
              <a:round/>
              <a:headEnd/>
              <a:tailE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grpSp>
        <p:nvGrpSpPr>
          <p:cNvPr id="64" name="Group 63">
            <a:extLst>
              <a:ext uri="{FF2B5EF4-FFF2-40B4-BE49-F238E27FC236}">
                <a16:creationId xmlns:a16="http://schemas.microsoft.com/office/drawing/2014/main" id="{C632947C-6437-4DB8-949C-8964AFC44FDC}"/>
              </a:ext>
            </a:extLst>
          </p:cNvPr>
          <p:cNvGrpSpPr/>
          <p:nvPr/>
        </p:nvGrpSpPr>
        <p:grpSpPr>
          <a:xfrm>
            <a:off x="6650495" y="3464767"/>
            <a:ext cx="504224" cy="129396"/>
            <a:chOff x="6748971" y="1871932"/>
            <a:chExt cx="504224" cy="129396"/>
          </a:xfrm>
        </p:grpSpPr>
        <p:grpSp>
          <p:nvGrpSpPr>
            <p:cNvPr id="65" name="Group 64">
              <a:extLst>
                <a:ext uri="{FF2B5EF4-FFF2-40B4-BE49-F238E27FC236}">
                  <a16:creationId xmlns:a16="http://schemas.microsoft.com/office/drawing/2014/main" id="{167BFC36-3EFA-4498-B70B-B899AA39A41D}"/>
                </a:ext>
              </a:extLst>
            </p:cNvPr>
            <p:cNvGrpSpPr/>
            <p:nvPr/>
          </p:nvGrpSpPr>
          <p:grpSpPr>
            <a:xfrm>
              <a:off x="6748971" y="1871932"/>
              <a:ext cx="504224" cy="129396"/>
              <a:chOff x="6748971" y="1871932"/>
              <a:chExt cx="504224" cy="129396"/>
            </a:xfrm>
          </p:grpSpPr>
          <p:cxnSp>
            <p:nvCxnSpPr>
              <p:cNvPr id="67" name="Straight Connector 66">
                <a:extLst>
                  <a:ext uri="{FF2B5EF4-FFF2-40B4-BE49-F238E27FC236}">
                    <a16:creationId xmlns:a16="http://schemas.microsoft.com/office/drawing/2014/main" id="{8A3774E5-31F7-4516-B95B-8E5C3A89E2A0}"/>
                  </a:ext>
                </a:extLst>
              </p:cNvPr>
              <p:cNvCxnSpPr>
                <a:cxnSpLocks/>
              </p:cNvCxnSpPr>
              <p:nvPr/>
            </p:nvCxnSpPr>
            <p:spPr bwMode="auto">
              <a:xfrm>
                <a:off x="6748971" y="1932317"/>
                <a:ext cx="494537" cy="0"/>
              </a:xfrm>
              <a:prstGeom prst="line">
                <a:avLst/>
              </a:prstGeom>
              <a:noFill/>
              <a:ln w="28575" cap="flat" cmpd="sng" algn="ctr">
                <a:solidFill>
                  <a:schemeClr val="bg2"/>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84F5731F-6883-450A-93E6-0BB71EBE0843}"/>
                  </a:ext>
                </a:extLst>
              </p:cNvPr>
              <p:cNvCxnSpPr/>
              <p:nvPr/>
            </p:nvCxnSpPr>
            <p:spPr bwMode="auto">
              <a:xfrm>
                <a:off x="6748971" y="1871932"/>
                <a:ext cx="0" cy="129396"/>
              </a:xfrm>
              <a:prstGeom prst="line">
                <a:avLst/>
              </a:prstGeom>
              <a:noFill/>
              <a:ln w="28575" cap="flat" cmpd="sng" algn="ctr">
                <a:solidFill>
                  <a:schemeClr val="bg2"/>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D3B4CB74-36A0-47CA-891C-BC89C8B3B57E}"/>
                  </a:ext>
                </a:extLst>
              </p:cNvPr>
              <p:cNvCxnSpPr/>
              <p:nvPr/>
            </p:nvCxnSpPr>
            <p:spPr bwMode="auto">
              <a:xfrm>
                <a:off x="7253195" y="1871932"/>
                <a:ext cx="0" cy="129396"/>
              </a:xfrm>
              <a:prstGeom prst="line">
                <a:avLst/>
              </a:prstGeom>
              <a:noFill/>
              <a:ln w="28575" cap="flat" cmpd="sng" algn="ctr">
                <a:solidFill>
                  <a:schemeClr val="bg2"/>
                </a:solidFill>
                <a:prstDash val="solid"/>
                <a:round/>
                <a:headEnd type="none" w="med" len="med"/>
                <a:tailEnd type="none" w="med" len="med"/>
              </a:ln>
              <a:effectLst/>
            </p:spPr>
          </p:cxnSp>
        </p:grpSp>
        <p:sp>
          <p:nvSpPr>
            <p:cNvPr id="66" name="Rectangle 65">
              <a:extLst>
                <a:ext uri="{FF2B5EF4-FFF2-40B4-BE49-F238E27FC236}">
                  <a16:creationId xmlns:a16="http://schemas.microsoft.com/office/drawing/2014/main" id="{4F55808F-7E37-4C68-874D-9C3577BB75AE}"/>
                </a:ext>
              </a:extLst>
            </p:cNvPr>
            <p:cNvSpPr/>
            <p:nvPr/>
          </p:nvSpPr>
          <p:spPr bwMode="auto">
            <a:xfrm>
              <a:off x="6963390" y="1889147"/>
              <a:ext cx="94967" cy="94967"/>
            </a:xfrm>
            <a:prstGeom prst="rect">
              <a:avLst/>
            </a:prstGeom>
            <a:solidFill>
              <a:schemeClr val="bg2"/>
            </a:solidFill>
            <a:ln w="28575">
              <a:noFill/>
              <a:round/>
              <a:headEnd/>
              <a:tailE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grpSp>
        <p:nvGrpSpPr>
          <p:cNvPr id="70" name="Group 69">
            <a:extLst>
              <a:ext uri="{FF2B5EF4-FFF2-40B4-BE49-F238E27FC236}">
                <a16:creationId xmlns:a16="http://schemas.microsoft.com/office/drawing/2014/main" id="{8913E071-2B7D-4626-94BF-029747C881A3}"/>
              </a:ext>
            </a:extLst>
          </p:cNvPr>
          <p:cNvGrpSpPr/>
          <p:nvPr/>
        </p:nvGrpSpPr>
        <p:grpSpPr>
          <a:xfrm>
            <a:off x="6975596" y="3272890"/>
            <a:ext cx="384356" cy="129396"/>
            <a:chOff x="6600226" y="1871932"/>
            <a:chExt cx="384356" cy="129396"/>
          </a:xfrm>
        </p:grpSpPr>
        <p:grpSp>
          <p:nvGrpSpPr>
            <p:cNvPr id="71" name="Group 70">
              <a:extLst>
                <a:ext uri="{FF2B5EF4-FFF2-40B4-BE49-F238E27FC236}">
                  <a16:creationId xmlns:a16="http://schemas.microsoft.com/office/drawing/2014/main" id="{F7D0895C-7C1B-4C0F-B8C2-C9565A483566}"/>
                </a:ext>
              </a:extLst>
            </p:cNvPr>
            <p:cNvGrpSpPr/>
            <p:nvPr/>
          </p:nvGrpSpPr>
          <p:grpSpPr>
            <a:xfrm>
              <a:off x="6600226" y="1871932"/>
              <a:ext cx="384356" cy="129396"/>
              <a:chOff x="6600226" y="1871932"/>
              <a:chExt cx="384356" cy="129396"/>
            </a:xfrm>
          </p:grpSpPr>
          <p:cxnSp>
            <p:nvCxnSpPr>
              <p:cNvPr id="73" name="Straight Connector 72">
                <a:extLst>
                  <a:ext uri="{FF2B5EF4-FFF2-40B4-BE49-F238E27FC236}">
                    <a16:creationId xmlns:a16="http://schemas.microsoft.com/office/drawing/2014/main" id="{0DFC8751-AD04-4D88-A659-43C78424C2A4}"/>
                  </a:ext>
                </a:extLst>
              </p:cNvPr>
              <p:cNvCxnSpPr>
                <a:cxnSpLocks/>
              </p:cNvCxnSpPr>
              <p:nvPr/>
            </p:nvCxnSpPr>
            <p:spPr bwMode="auto">
              <a:xfrm>
                <a:off x="6600226" y="1932317"/>
                <a:ext cx="384356" cy="0"/>
              </a:xfrm>
              <a:prstGeom prst="line">
                <a:avLst/>
              </a:prstGeom>
              <a:noFill/>
              <a:ln w="28575" cap="flat" cmpd="sng" algn="ctr">
                <a:solidFill>
                  <a:schemeClr val="bg2"/>
                </a:solidFill>
                <a:prstDash val="solid"/>
                <a:round/>
                <a:headEnd type="none" w="med" len="med"/>
                <a:tailEnd type="none" w="med" len="med"/>
              </a:ln>
              <a:effectLst/>
            </p:spPr>
          </p:cxnSp>
          <p:cxnSp>
            <p:nvCxnSpPr>
              <p:cNvPr id="74" name="Straight Connector 73">
                <a:extLst>
                  <a:ext uri="{FF2B5EF4-FFF2-40B4-BE49-F238E27FC236}">
                    <a16:creationId xmlns:a16="http://schemas.microsoft.com/office/drawing/2014/main" id="{B707F216-4421-4501-89B3-DF53DAE7F3CD}"/>
                  </a:ext>
                </a:extLst>
              </p:cNvPr>
              <p:cNvCxnSpPr/>
              <p:nvPr/>
            </p:nvCxnSpPr>
            <p:spPr bwMode="auto">
              <a:xfrm>
                <a:off x="6610949" y="1871932"/>
                <a:ext cx="0" cy="129396"/>
              </a:xfrm>
              <a:prstGeom prst="line">
                <a:avLst/>
              </a:prstGeom>
              <a:noFill/>
              <a:ln w="28575" cap="flat" cmpd="sng" algn="ctr">
                <a:solidFill>
                  <a:schemeClr val="bg2"/>
                </a:solidFill>
                <a:prstDash val="solid"/>
                <a:round/>
                <a:headEnd type="none" w="med" len="med"/>
                <a:tailEnd type="none" w="med" len="med"/>
              </a:ln>
              <a:effectLst/>
            </p:spPr>
          </p:cxnSp>
          <p:cxnSp>
            <p:nvCxnSpPr>
              <p:cNvPr id="75" name="Straight Connector 74">
                <a:extLst>
                  <a:ext uri="{FF2B5EF4-FFF2-40B4-BE49-F238E27FC236}">
                    <a16:creationId xmlns:a16="http://schemas.microsoft.com/office/drawing/2014/main" id="{4F500B94-5CCC-400A-8153-415254D2FB04}"/>
                  </a:ext>
                </a:extLst>
              </p:cNvPr>
              <p:cNvCxnSpPr/>
              <p:nvPr/>
            </p:nvCxnSpPr>
            <p:spPr bwMode="auto">
              <a:xfrm>
                <a:off x="6984582" y="1871932"/>
                <a:ext cx="0" cy="129396"/>
              </a:xfrm>
              <a:prstGeom prst="line">
                <a:avLst/>
              </a:prstGeom>
              <a:noFill/>
              <a:ln w="28575" cap="flat" cmpd="sng" algn="ctr">
                <a:solidFill>
                  <a:schemeClr val="bg2"/>
                </a:solidFill>
                <a:prstDash val="solid"/>
                <a:round/>
                <a:headEnd type="none" w="med" len="med"/>
                <a:tailEnd type="none" w="med" len="med"/>
              </a:ln>
              <a:effectLst/>
            </p:spPr>
          </p:cxnSp>
        </p:grpSp>
        <p:sp>
          <p:nvSpPr>
            <p:cNvPr id="72" name="Rectangle 71">
              <a:extLst>
                <a:ext uri="{FF2B5EF4-FFF2-40B4-BE49-F238E27FC236}">
                  <a16:creationId xmlns:a16="http://schemas.microsoft.com/office/drawing/2014/main" id="{FC5CAAB0-86BC-45DD-BB50-DBB508805F5E}"/>
                </a:ext>
              </a:extLst>
            </p:cNvPr>
            <p:cNvSpPr/>
            <p:nvPr/>
          </p:nvSpPr>
          <p:spPr bwMode="auto">
            <a:xfrm>
              <a:off x="6754961" y="1889147"/>
              <a:ext cx="94967" cy="94967"/>
            </a:xfrm>
            <a:prstGeom prst="rect">
              <a:avLst/>
            </a:prstGeom>
            <a:solidFill>
              <a:schemeClr val="bg2"/>
            </a:solidFill>
            <a:ln w="28575">
              <a:noFill/>
              <a:round/>
              <a:headEnd/>
              <a:tailE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grpSp>
        <p:nvGrpSpPr>
          <p:cNvPr id="76" name="Group 75">
            <a:extLst>
              <a:ext uri="{FF2B5EF4-FFF2-40B4-BE49-F238E27FC236}">
                <a16:creationId xmlns:a16="http://schemas.microsoft.com/office/drawing/2014/main" id="{A214A3D7-C6F6-4A8B-BC2D-206ED9C523D4}"/>
              </a:ext>
            </a:extLst>
          </p:cNvPr>
          <p:cNvGrpSpPr/>
          <p:nvPr/>
        </p:nvGrpSpPr>
        <p:grpSpPr>
          <a:xfrm>
            <a:off x="6898215" y="3846888"/>
            <a:ext cx="319940" cy="129396"/>
            <a:chOff x="6274521" y="1871932"/>
            <a:chExt cx="319940" cy="129396"/>
          </a:xfrm>
        </p:grpSpPr>
        <p:grpSp>
          <p:nvGrpSpPr>
            <p:cNvPr id="77" name="Group 76">
              <a:extLst>
                <a:ext uri="{FF2B5EF4-FFF2-40B4-BE49-F238E27FC236}">
                  <a16:creationId xmlns:a16="http://schemas.microsoft.com/office/drawing/2014/main" id="{63D9F6DC-9E3D-4D92-B2F5-1F5749CB2190}"/>
                </a:ext>
              </a:extLst>
            </p:cNvPr>
            <p:cNvGrpSpPr/>
            <p:nvPr/>
          </p:nvGrpSpPr>
          <p:grpSpPr>
            <a:xfrm>
              <a:off x="6274521" y="1871932"/>
              <a:ext cx="319940" cy="129396"/>
              <a:chOff x="6274521" y="1871932"/>
              <a:chExt cx="319940" cy="129396"/>
            </a:xfrm>
          </p:grpSpPr>
          <p:cxnSp>
            <p:nvCxnSpPr>
              <p:cNvPr id="79" name="Straight Connector 78">
                <a:extLst>
                  <a:ext uri="{FF2B5EF4-FFF2-40B4-BE49-F238E27FC236}">
                    <a16:creationId xmlns:a16="http://schemas.microsoft.com/office/drawing/2014/main" id="{BD0DCEEF-E93E-44ED-9678-76F949F46CCC}"/>
                  </a:ext>
                </a:extLst>
              </p:cNvPr>
              <p:cNvCxnSpPr>
                <a:cxnSpLocks/>
              </p:cNvCxnSpPr>
              <p:nvPr/>
            </p:nvCxnSpPr>
            <p:spPr bwMode="auto">
              <a:xfrm>
                <a:off x="6284047" y="1932317"/>
                <a:ext cx="308421" cy="0"/>
              </a:xfrm>
              <a:prstGeom prst="line">
                <a:avLst/>
              </a:prstGeom>
              <a:noFill/>
              <a:ln w="28575" cap="flat" cmpd="sng" algn="ctr">
                <a:solidFill>
                  <a:schemeClr val="bg2"/>
                </a:solidFill>
                <a:prstDash val="solid"/>
                <a:round/>
                <a:headEnd type="none" w="med" len="med"/>
                <a:tailEnd type="none" w="med" len="med"/>
              </a:ln>
              <a:effectLst/>
            </p:spPr>
          </p:cxnSp>
          <p:cxnSp>
            <p:nvCxnSpPr>
              <p:cNvPr id="80" name="Straight Connector 79">
                <a:extLst>
                  <a:ext uri="{FF2B5EF4-FFF2-40B4-BE49-F238E27FC236}">
                    <a16:creationId xmlns:a16="http://schemas.microsoft.com/office/drawing/2014/main" id="{97E039C2-4955-4CF5-B784-F5006F3A6072}"/>
                  </a:ext>
                </a:extLst>
              </p:cNvPr>
              <p:cNvCxnSpPr/>
              <p:nvPr/>
            </p:nvCxnSpPr>
            <p:spPr bwMode="auto">
              <a:xfrm>
                <a:off x="6274521" y="1871932"/>
                <a:ext cx="0" cy="129396"/>
              </a:xfrm>
              <a:prstGeom prst="line">
                <a:avLst/>
              </a:prstGeom>
              <a:noFill/>
              <a:ln w="28575" cap="flat" cmpd="sng" algn="ctr">
                <a:solidFill>
                  <a:schemeClr val="bg2"/>
                </a:solidFill>
                <a:prstDash val="solid"/>
                <a:round/>
                <a:headEnd type="none" w="med" len="med"/>
                <a:tailEnd type="none" w="med" len="med"/>
              </a:ln>
              <a:effectLst/>
            </p:spPr>
          </p:cxnSp>
          <p:cxnSp>
            <p:nvCxnSpPr>
              <p:cNvPr id="81" name="Straight Connector 80">
                <a:extLst>
                  <a:ext uri="{FF2B5EF4-FFF2-40B4-BE49-F238E27FC236}">
                    <a16:creationId xmlns:a16="http://schemas.microsoft.com/office/drawing/2014/main" id="{BB888CE7-4B44-4593-AA45-C70E9A7DBECD}"/>
                  </a:ext>
                </a:extLst>
              </p:cNvPr>
              <p:cNvCxnSpPr/>
              <p:nvPr/>
            </p:nvCxnSpPr>
            <p:spPr bwMode="auto">
              <a:xfrm>
                <a:off x="6594461" y="1871932"/>
                <a:ext cx="0" cy="129396"/>
              </a:xfrm>
              <a:prstGeom prst="line">
                <a:avLst/>
              </a:prstGeom>
              <a:noFill/>
              <a:ln w="28575" cap="flat" cmpd="sng" algn="ctr">
                <a:solidFill>
                  <a:schemeClr val="bg2"/>
                </a:solidFill>
                <a:prstDash val="solid"/>
                <a:round/>
                <a:headEnd type="none" w="med" len="med"/>
                <a:tailEnd type="none" w="med" len="med"/>
              </a:ln>
              <a:effectLst/>
            </p:spPr>
          </p:cxnSp>
        </p:grpSp>
        <p:sp>
          <p:nvSpPr>
            <p:cNvPr id="78" name="Rectangle 77">
              <a:extLst>
                <a:ext uri="{FF2B5EF4-FFF2-40B4-BE49-F238E27FC236}">
                  <a16:creationId xmlns:a16="http://schemas.microsoft.com/office/drawing/2014/main" id="{B6F9FE6B-621E-4ADA-B62E-61D66A97FB6A}"/>
                </a:ext>
              </a:extLst>
            </p:cNvPr>
            <p:cNvSpPr/>
            <p:nvPr/>
          </p:nvSpPr>
          <p:spPr bwMode="auto">
            <a:xfrm>
              <a:off x="6397720" y="1889147"/>
              <a:ext cx="94967" cy="94967"/>
            </a:xfrm>
            <a:prstGeom prst="rect">
              <a:avLst/>
            </a:prstGeom>
            <a:solidFill>
              <a:schemeClr val="bg2"/>
            </a:solidFill>
            <a:ln w="28575">
              <a:noFill/>
              <a:round/>
              <a:headEnd/>
              <a:tailE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grpSp>
        <p:nvGrpSpPr>
          <p:cNvPr id="82" name="Group 81">
            <a:extLst>
              <a:ext uri="{FF2B5EF4-FFF2-40B4-BE49-F238E27FC236}">
                <a16:creationId xmlns:a16="http://schemas.microsoft.com/office/drawing/2014/main" id="{0888FFBD-5E52-413F-9439-770692ECB3E1}"/>
              </a:ext>
            </a:extLst>
          </p:cNvPr>
          <p:cNvGrpSpPr/>
          <p:nvPr/>
        </p:nvGrpSpPr>
        <p:grpSpPr>
          <a:xfrm>
            <a:off x="6941728" y="4043405"/>
            <a:ext cx="698054" cy="129396"/>
            <a:chOff x="6609707" y="1871932"/>
            <a:chExt cx="698054" cy="129396"/>
          </a:xfrm>
        </p:grpSpPr>
        <p:grpSp>
          <p:nvGrpSpPr>
            <p:cNvPr id="83" name="Group 82">
              <a:extLst>
                <a:ext uri="{FF2B5EF4-FFF2-40B4-BE49-F238E27FC236}">
                  <a16:creationId xmlns:a16="http://schemas.microsoft.com/office/drawing/2014/main" id="{A22737E2-A078-40C2-998B-71874CB73E7E}"/>
                </a:ext>
              </a:extLst>
            </p:cNvPr>
            <p:cNvGrpSpPr/>
            <p:nvPr/>
          </p:nvGrpSpPr>
          <p:grpSpPr>
            <a:xfrm>
              <a:off x="6609707" y="1871932"/>
              <a:ext cx="698054" cy="129396"/>
              <a:chOff x="6609707" y="1871932"/>
              <a:chExt cx="698054" cy="129396"/>
            </a:xfrm>
          </p:grpSpPr>
          <p:cxnSp>
            <p:nvCxnSpPr>
              <p:cNvPr id="85" name="Straight Connector 84">
                <a:extLst>
                  <a:ext uri="{FF2B5EF4-FFF2-40B4-BE49-F238E27FC236}">
                    <a16:creationId xmlns:a16="http://schemas.microsoft.com/office/drawing/2014/main" id="{8AFFFD7F-68B9-4D7A-A9F5-AC9748719BE5}"/>
                  </a:ext>
                </a:extLst>
              </p:cNvPr>
              <p:cNvCxnSpPr>
                <a:cxnSpLocks/>
              </p:cNvCxnSpPr>
              <p:nvPr/>
            </p:nvCxnSpPr>
            <p:spPr bwMode="auto">
              <a:xfrm>
                <a:off x="6609707" y="1932317"/>
                <a:ext cx="698054" cy="0"/>
              </a:xfrm>
              <a:prstGeom prst="line">
                <a:avLst/>
              </a:prstGeom>
              <a:noFill/>
              <a:ln w="28575" cap="flat" cmpd="sng" algn="ctr">
                <a:solidFill>
                  <a:schemeClr val="bg2"/>
                </a:solidFill>
                <a:prstDash val="solid"/>
                <a:round/>
                <a:headEnd type="none" w="med" len="med"/>
                <a:tailEnd type="none" w="med" len="med"/>
              </a:ln>
              <a:effectLst/>
            </p:spPr>
          </p:cxnSp>
          <p:cxnSp>
            <p:nvCxnSpPr>
              <p:cNvPr id="86" name="Straight Connector 85">
                <a:extLst>
                  <a:ext uri="{FF2B5EF4-FFF2-40B4-BE49-F238E27FC236}">
                    <a16:creationId xmlns:a16="http://schemas.microsoft.com/office/drawing/2014/main" id="{D13AD293-D704-4EFA-9998-A521CF43839D}"/>
                  </a:ext>
                </a:extLst>
              </p:cNvPr>
              <p:cNvCxnSpPr/>
              <p:nvPr/>
            </p:nvCxnSpPr>
            <p:spPr bwMode="auto">
              <a:xfrm>
                <a:off x="6613108" y="1871932"/>
                <a:ext cx="0" cy="129396"/>
              </a:xfrm>
              <a:prstGeom prst="line">
                <a:avLst/>
              </a:prstGeom>
              <a:noFill/>
              <a:ln w="28575" cap="flat" cmpd="sng" algn="ctr">
                <a:solidFill>
                  <a:schemeClr val="bg2"/>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16E8FFA3-EE8B-4DBB-BBBA-4503E2334336}"/>
                  </a:ext>
                </a:extLst>
              </p:cNvPr>
              <p:cNvCxnSpPr/>
              <p:nvPr/>
            </p:nvCxnSpPr>
            <p:spPr bwMode="auto">
              <a:xfrm>
                <a:off x="7294231" y="1871932"/>
                <a:ext cx="0" cy="129396"/>
              </a:xfrm>
              <a:prstGeom prst="line">
                <a:avLst/>
              </a:prstGeom>
              <a:noFill/>
              <a:ln w="28575" cap="flat" cmpd="sng" algn="ctr">
                <a:solidFill>
                  <a:schemeClr val="bg2"/>
                </a:solidFill>
                <a:prstDash val="solid"/>
                <a:round/>
                <a:headEnd type="none" w="med" len="med"/>
                <a:tailEnd type="none" w="med" len="med"/>
              </a:ln>
              <a:effectLst/>
            </p:spPr>
          </p:cxnSp>
        </p:grpSp>
        <p:sp>
          <p:nvSpPr>
            <p:cNvPr id="84" name="Rectangle 83">
              <a:extLst>
                <a:ext uri="{FF2B5EF4-FFF2-40B4-BE49-F238E27FC236}">
                  <a16:creationId xmlns:a16="http://schemas.microsoft.com/office/drawing/2014/main" id="{58FB14A5-2C4E-44F6-B0BA-D8CB04C642C3}"/>
                </a:ext>
              </a:extLst>
            </p:cNvPr>
            <p:cNvSpPr/>
            <p:nvPr/>
          </p:nvSpPr>
          <p:spPr bwMode="auto">
            <a:xfrm>
              <a:off x="6899807" y="1889147"/>
              <a:ext cx="94967" cy="94967"/>
            </a:xfrm>
            <a:prstGeom prst="rect">
              <a:avLst/>
            </a:prstGeom>
            <a:solidFill>
              <a:schemeClr val="bg2"/>
            </a:solidFill>
            <a:ln w="28575">
              <a:noFill/>
              <a:round/>
              <a:headEnd/>
              <a:tailE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grpSp>
        <p:nvGrpSpPr>
          <p:cNvPr id="88" name="Group 87">
            <a:extLst>
              <a:ext uri="{FF2B5EF4-FFF2-40B4-BE49-F238E27FC236}">
                <a16:creationId xmlns:a16="http://schemas.microsoft.com/office/drawing/2014/main" id="{647C11BF-9775-47F1-920A-2D116C6889FF}"/>
              </a:ext>
            </a:extLst>
          </p:cNvPr>
          <p:cNvGrpSpPr/>
          <p:nvPr/>
        </p:nvGrpSpPr>
        <p:grpSpPr>
          <a:xfrm>
            <a:off x="6877175" y="4454993"/>
            <a:ext cx="762607" cy="129396"/>
            <a:chOff x="6274521" y="1871932"/>
            <a:chExt cx="762607" cy="129396"/>
          </a:xfrm>
        </p:grpSpPr>
        <p:grpSp>
          <p:nvGrpSpPr>
            <p:cNvPr id="89" name="Group 88">
              <a:extLst>
                <a:ext uri="{FF2B5EF4-FFF2-40B4-BE49-F238E27FC236}">
                  <a16:creationId xmlns:a16="http://schemas.microsoft.com/office/drawing/2014/main" id="{0BC4DC8F-1C5B-449F-83F4-32F250E7763E}"/>
                </a:ext>
              </a:extLst>
            </p:cNvPr>
            <p:cNvGrpSpPr/>
            <p:nvPr/>
          </p:nvGrpSpPr>
          <p:grpSpPr>
            <a:xfrm>
              <a:off x="6274521" y="1871932"/>
              <a:ext cx="762607" cy="129396"/>
              <a:chOff x="6274521" y="1871932"/>
              <a:chExt cx="762607" cy="129396"/>
            </a:xfrm>
          </p:grpSpPr>
          <p:cxnSp>
            <p:nvCxnSpPr>
              <p:cNvPr id="91" name="Straight Connector 90">
                <a:extLst>
                  <a:ext uri="{FF2B5EF4-FFF2-40B4-BE49-F238E27FC236}">
                    <a16:creationId xmlns:a16="http://schemas.microsoft.com/office/drawing/2014/main" id="{3C23F61E-9761-4C6C-8FA4-7BBBCC1F9C0B}"/>
                  </a:ext>
                </a:extLst>
              </p:cNvPr>
              <p:cNvCxnSpPr>
                <a:cxnSpLocks/>
              </p:cNvCxnSpPr>
              <p:nvPr/>
            </p:nvCxnSpPr>
            <p:spPr bwMode="auto">
              <a:xfrm>
                <a:off x="6274521" y="1932317"/>
                <a:ext cx="762607" cy="0"/>
              </a:xfrm>
              <a:prstGeom prst="line">
                <a:avLst/>
              </a:prstGeom>
              <a:noFill/>
              <a:ln w="28575" cap="flat" cmpd="sng" algn="ctr">
                <a:solidFill>
                  <a:schemeClr val="bg2"/>
                </a:solidFill>
                <a:prstDash val="solid"/>
                <a:round/>
                <a:headEnd type="none" w="med" len="med"/>
                <a:tailEnd type="none" w="med" len="med"/>
              </a:ln>
              <a:effectLst/>
            </p:spPr>
          </p:cxnSp>
          <p:cxnSp>
            <p:nvCxnSpPr>
              <p:cNvPr id="92" name="Straight Connector 91">
                <a:extLst>
                  <a:ext uri="{FF2B5EF4-FFF2-40B4-BE49-F238E27FC236}">
                    <a16:creationId xmlns:a16="http://schemas.microsoft.com/office/drawing/2014/main" id="{D795F210-A604-4886-B443-D50D237E295E}"/>
                  </a:ext>
                </a:extLst>
              </p:cNvPr>
              <p:cNvCxnSpPr/>
              <p:nvPr/>
            </p:nvCxnSpPr>
            <p:spPr bwMode="auto">
              <a:xfrm>
                <a:off x="6274521" y="1871932"/>
                <a:ext cx="0" cy="129396"/>
              </a:xfrm>
              <a:prstGeom prst="line">
                <a:avLst/>
              </a:prstGeom>
              <a:noFill/>
              <a:ln w="28575" cap="flat" cmpd="sng" algn="ctr">
                <a:solidFill>
                  <a:schemeClr val="bg2"/>
                </a:solidFill>
                <a:prstDash val="solid"/>
                <a:round/>
                <a:headEnd type="none" w="med" len="med"/>
                <a:tailEnd type="none" w="med" len="med"/>
              </a:ln>
              <a:effectLst/>
            </p:spPr>
          </p:cxnSp>
          <p:cxnSp>
            <p:nvCxnSpPr>
              <p:cNvPr id="93" name="Straight Connector 92">
                <a:extLst>
                  <a:ext uri="{FF2B5EF4-FFF2-40B4-BE49-F238E27FC236}">
                    <a16:creationId xmlns:a16="http://schemas.microsoft.com/office/drawing/2014/main" id="{98D919B7-7737-4158-81F5-4264D3294CBD}"/>
                  </a:ext>
                </a:extLst>
              </p:cNvPr>
              <p:cNvCxnSpPr/>
              <p:nvPr/>
            </p:nvCxnSpPr>
            <p:spPr bwMode="auto">
              <a:xfrm>
                <a:off x="7037128" y="1871932"/>
                <a:ext cx="0" cy="129396"/>
              </a:xfrm>
              <a:prstGeom prst="line">
                <a:avLst/>
              </a:prstGeom>
              <a:noFill/>
              <a:ln w="28575" cap="flat" cmpd="sng" algn="ctr">
                <a:solidFill>
                  <a:schemeClr val="bg2"/>
                </a:solidFill>
                <a:prstDash val="solid"/>
                <a:round/>
                <a:headEnd type="none" w="med" len="med"/>
                <a:tailEnd type="none" w="med" len="med"/>
              </a:ln>
              <a:effectLst/>
            </p:spPr>
          </p:cxnSp>
        </p:grpSp>
        <p:sp>
          <p:nvSpPr>
            <p:cNvPr id="90" name="Rectangle 89">
              <a:extLst>
                <a:ext uri="{FF2B5EF4-FFF2-40B4-BE49-F238E27FC236}">
                  <a16:creationId xmlns:a16="http://schemas.microsoft.com/office/drawing/2014/main" id="{A834CAD2-D84E-473A-9F91-F09654EAE967}"/>
                </a:ext>
              </a:extLst>
            </p:cNvPr>
            <p:cNvSpPr/>
            <p:nvPr/>
          </p:nvSpPr>
          <p:spPr bwMode="auto">
            <a:xfrm>
              <a:off x="6607952" y="1889147"/>
              <a:ext cx="94967" cy="94967"/>
            </a:xfrm>
            <a:prstGeom prst="rect">
              <a:avLst/>
            </a:prstGeom>
            <a:solidFill>
              <a:schemeClr val="bg2"/>
            </a:solidFill>
            <a:ln w="28575">
              <a:noFill/>
              <a:round/>
              <a:headEnd/>
              <a:tailE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grpSp>
        <p:nvGrpSpPr>
          <p:cNvPr id="94" name="Group 93">
            <a:extLst>
              <a:ext uri="{FF2B5EF4-FFF2-40B4-BE49-F238E27FC236}">
                <a16:creationId xmlns:a16="http://schemas.microsoft.com/office/drawing/2014/main" id="{984EC1C1-C0DB-477B-BB1B-88DEE2A07E86}"/>
              </a:ext>
            </a:extLst>
          </p:cNvPr>
          <p:cNvGrpSpPr/>
          <p:nvPr/>
        </p:nvGrpSpPr>
        <p:grpSpPr>
          <a:xfrm>
            <a:off x="6798375" y="4665848"/>
            <a:ext cx="561577" cy="129396"/>
            <a:chOff x="6274521" y="1871932"/>
            <a:chExt cx="561577" cy="129396"/>
          </a:xfrm>
        </p:grpSpPr>
        <p:grpSp>
          <p:nvGrpSpPr>
            <p:cNvPr id="95" name="Group 94">
              <a:extLst>
                <a:ext uri="{FF2B5EF4-FFF2-40B4-BE49-F238E27FC236}">
                  <a16:creationId xmlns:a16="http://schemas.microsoft.com/office/drawing/2014/main" id="{19115677-0E9B-4E47-B765-CF40C5F9776B}"/>
                </a:ext>
              </a:extLst>
            </p:cNvPr>
            <p:cNvGrpSpPr/>
            <p:nvPr/>
          </p:nvGrpSpPr>
          <p:grpSpPr>
            <a:xfrm>
              <a:off x="6274521" y="1871932"/>
              <a:ext cx="561577" cy="129396"/>
              <a:chOff x="6274521" y="1871932"/>
              <a:chExt cx="561577" cy="129396"/>
            </a:xfrm>
          </p:grpSpPr>
          <p:cxnSp>
            <p:nvCxnSpPr>
              <p:cNvPr id="97" name="Straight Connector 96">
                <a:extLst>
                  <a:ext uri="{FF2B5EF4-FFF2-40B4-BE49-F238E27FC236}">
                    <a16:creationId xmlns:a16="http://schemas.microsoft.com/office/drawing/2014/main" id="{83EDC4CC-BC23-410D-9BEF-F2D0F7266B0D}"/>
                  </a:ext>
                </a:extLst>
              </p:cNvPr>
              <p:cNvCxnSpPr>
                <a:cxnSpLocks/>
              </p:cNvCxnSpPr>
              <p:nvPr/>
            </p:nvCxnSpPr>
            <p:spPr bwMode="auto">
              <a:xfrm>
                <a:off x="6274521" y="1932317"/>
                <a:ext cx="561577" cy="0"/>
              </a:xfrm>
              <a:prstGeom prst="line">
                <a:avLst/>
              </a:prstGeom>
              <a:noFill/>
              <a:ln w="28575" cap="flat" cmpd="sng" algn="ctr">
                <a:solidFill>
                  <a:schemeClr val="bg2"/>
                </a:solidFill>
                <a:prstDash val="solid"/>
                <a:round/>
                <a:headEnd type="none" w="med" len="med"/>
                <a:tailEnd type="none" w="med" len="med"/>
              </a:ln>
              <a:effectLst/>
            </p:spPr>
          </p:cxnSp>
          <p:cxnSp>
            <p:nvCxnSpPr>
              <p:cNvPr id="98" name="Straight Connector 97">
                <a:extLst>
                  <a:ext uri="{FF2B5EF4-FFF2-40B4-BE49-F238E27FC236}">
                    <a16:creationId xmlns:a16="http://schemas.microsoft.com/office/drawing/2014/main" id="{0EF386BE-3308-4710-A009-EEE3534BA3B8}"/>
                  </a:ext>
                </a:extLst>
              </p:cNvPr>
              <p:cNvCxnSpPr/>
              <p:nvPr/>
            </p:nvCxnSpPr>
            <p:spPr bwMode="auto">
              <a:xfrm>
                <a:off x="6274521" y="1871932"/>
                <a:ext cx="0" cy="129396"/>
              </a:xfrm>
              <a:prstGeom prst="line">
                <a:avLst/>
              </a:prstGeom>
              <a:noFill/>
              <a:ln w="28575" cap="flat" cmpd="sng" algn="ctr">
                <a:solidFill>
                  <a:schemeClr val="bg2"/>
                </a:solidFill>
                <a:prstDash val="solid"/>
                <a:round/>
                <a:headEnd type="none" w="med" len="med"/>
                <a:tailEnd type="none" w="med" len="med"/>
              </a:ln>
              <a:effectLst/>
            </p:spPr>
          </p:cxnSp>
          <p:cxnSp>
            <p:nvCxnSpPr>
              <p:cNvPr id="99" name="Straight Connector 98">
                <a:extLst>
                  <a:ext uri="{FF2B5EF4-FFF2-40B4-BE49-F238E27FC236}">
                    <a16:creationId xmlns:a16="http://schemas.microsoft.com/office/drawing/2014/main" id="{E85D299C-5444-47F4-AA13-A18762A0F016}"/>
                  </a:ext>
                </a:extLst>
              </p:cNvPr>
              <p:cNvCxnSpPr/>
              <p:nvPr/>
            </p:nvCxnSpPr>
            <p:spPr bwMode="auto">
              <a:xfrm>
                <a:off x="6836098" y="1871932"/>
                <a:ext cx="0" cy="129396"/>
              </a:xfrm>
              <a:prstGeom prst="line">
                <a:avLst/>
              </a:prstGeom>
              <a:noFill/>
              <a:ln w="28575" cap="flat" cmpd="sng" algn="ctr">
                <a:solidFill>
                  <a:schemeClr val="bg2"/>
                </a:solidFill>
                <a:prstDash val="solid"/>
                <a:round/>
                <a:headEnd type="none" w="med" len="med"/>
                <a:tailEnd type="none" w="med" len="med"/>
              </a:ln>
              <a:effectLst/>
            </p:spPr>
          </p:cxnSp>
        </p:grpSp>
        <p:sp>
          <p:nvSpPr>
            <p:cNvPr id="96" name="Rectangle 95">
              <a:extLst>
                <a:ext uri="{FF2B5EF4-FFF2-40B4-BE49-F238E27FC236}">
                  <a16:creationId xmlns:a16="http://schemas.microsoft.com/office/drawing/2014/main" id="{5667DBA1-A921-4006-95E2-BD71BE02A344}"/>
                </a:ext>
              </a:extLst>
            </p:cNvPr>
            <p:cNvSpPr/>
            <p:nvPr/>
          </p:nvSpPr>
          <p:spPr bwMode="auto">
            <a:xfrm>
              <a:off x="6506234" y="1889147"/>
              <a:ext cx="94967" cy="94967"/>
            </a:xfrm>
            <a:prstGeom prst="rect">
              <a:avLst/>
            </a:prstGeom>
            <a:solidFill>
              <a:schemeClr val="bg2"/>
            </a:solidFill>
            <a:ln w="28575">
              <a:noFill/>
              <a:round/>
              <a:headEnd/>
              <a:tailE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grpSp>
        <p:nvGrpSpPr>
          <p:cNvPr id="100" name="Group 99">
            <a:extLst>
              <a:ext uri="{FF2B5EF4-FFF2-40B4-BE49-F238E27FC236}">
                <a16:creationId xmlns:a16="http://schemas.microsoft.com/office/drawing/2014/main" id="{0235F411-5B6A-4DE3-8D1D-4C9160F6DFEC}"/>
              </a:ext>
            </a:extLst>
          </p:cNvPr>
          <p:cNvGrpSpPr/>
          <p:nvPr/>
        </p:nvGrpSpPr>
        <p:grpSpPr>
          <a:xfrm>
            <a:off x="6054286" y="5266689"/>
            <a:ext cx="1123528" cy="129396"/>
            <a:chOff x="6274521" y="1871932"/>
            <a:chExt cx="1123528" cy="129396"/>
          </a:xfrm>
        </p:grpSpPr>
        <p:grpSp>
          <p:nvGrpSpPr>
            <p:cNvPr id="101" name="Group 100">
              <a:extLst>
                <a:ext uri="{FF2B5EF4-FFF2-40B4-BE49-F238E27FC236}">
                  <a16:creationId xmlns:a16="http://schemas.microsoft.com/office/drawing/2014/main" id="{47A46A44-F263-473E-A9FD-9A76AD5A4B8F}"/>
                </a:ext>
              </a:extLst>
            </p:cNvPr>
            <p:cNvGrpSpPr/>
            <p:nvPr/>
          </p:nvGrpSpPr>
          <p:grpSpPr>
            <a:xfrm>
              <a:off x="6274521" y="1871932"/>
              <a:ext cx="1123528" cy="129396"/>
              <a:chOff x="6274521" y="1871932"/>
              <a:chExt cx="1123528" cy="129396"/>
            </a:xfrm>
          </p:grpSpPr>
          <p:cxnSp>
            <p:nvCxnSpPr>
              <p:cNvPr id="103" name="Straight Connector 102">
                <a:extLst>
                  <a:ext uri="{FF2B5EF4-FFF2-40B4-BE49-F238E27FC236}">
                    <a16:creationId xmlns:a16="http://schemas.microsoft.com/office/drawing/2014/main" id="{6D67BC52-885B-458B-AFFC-875AE267ECCD}"/>
                  </a:ext>
                </a:extLst>
              </p:cNvPr>
              <p:cNvCxnSpPr>
                <a:cxnSpLocks/>
              </p:cNvCxnSpPr>
              <p:nvPr/>
            </p:nvCxnSpPr>
            <p:spPr bwMode="auto">
              <a:xfrm>
                <a:off x="6274521" y="1932317"/>
                <a:ext cx="1123528" cy="0"/>
              </a:xfrm>
              <a:prstGeom prst="line">
                <a:avLst/>
              </a:prstGeom>
              <a:noFill/>
              <a:ln w="28575" cap="flat" cmpd="sng" algn="ctr">
                <a:solidFill>
                  <a:schemeClr val="bg2"/>
                </a:solidFill>
                <a:prstDash val="solid"/>
                <a:round/>
                <a:headEnd type="none" w="med" len="med"/>
                <a:tailEnd type="none" w="med" len="med"/>
              </a:ln>
              <a:effectLst/>
            </p:spPr>
          </p:cxnSp>
          <p:cxnSp>
            <p:nvCxnSpPr>
              <p:cNvPr id="104" name="Straight Connector 103">
                <a:extLst>
                  <a:ext uri="{FF2B5EF4-FFF2-40B4-BE49-F238E27FC236}">
                    <a16:creationId xmlns:a16="http://schemas.microsoft.com/office/drawing/2014/main" id="{9A20B12C-8EA0-4808-8848-1785267EEC40}"/>
                  </a:ext>
                </a:extLst>
              </p:cNvPr>
              <p:cNvCxnSpPr/>
              <p:nvPr/>
            </p:nvCxnSpPr>
            <p:spPr bwMode="auto">
              <a:xfrm>
                <a:off x="6274521" y="1871932"/>
                <a:ext cx="0" cy="129396"/>
              </a:xfrm>
              <a:prstGeom prst="line">
                <a:avLst/>
              </a:prstGeom>
              <a:noFill/>
              <a:ln w="28575" cap="flat" cmpd="sng" algn="ctr">
                <a:solidFill>
                  <a:schemeClr val="bg2"/>
                </a:solidFill>
                <a:prstDash val="solid"/>
                <a:round/>
                <a:headEnd type="none" w="med" len="med"/>
                <a:tailEnd type="none" w="med" len="med"/>
              </a:ln>
              <a:effectLst/>
            </p:spPr>
          </p:cxnSp>
          <p:cxnSp>
            <p:nvCxnSpPr>
              <p:cNvPr id="105" name="Straight Connector 104">
                <a:extLst>
                  <a:ext uri="{FF2B5EF4-FFF2-40B4-BE49-F238E27FC236}">
                    <a16:creationId xmlns:a16="http://schemas.microsoft.com/office/drawing/2014/main" id="{87D3547C-80FC-4F1F-A880-432795980CFB}"/>
                  </a:ext>
                </a:extLst>
              </p:cNvPr>
              <p:cNvCxnSpPr/>
              <p:nvPr/>
            </p:nvCxnSpPr>
            <p:spPr bwMode="auto">
              <a:xfrm>
                <a:off x="7381312" y="1871932"/>
                <a:ext cx="0" cy="129396"/>
              </a:xfrm>
              <a:prstGeom prst="line">
                <a:avLst/>
              </a:prstGeom>
              <a:noFill/>
              <a:ln w="28575" cap="flat" cmpd="sng" algn="ctr">
                <a:solidFill>
                  <a:schemeClr val="bg2"/>
                </a:solidFill>
                <a:prstDash val="solid"/>
                <a:round/>
                <a:headEnd type="none" w="med" len="med"/>
                <a:tailEnd type="none" w="med" len="med"/>
              </a:ln>
              <a:effectLst/>
            </p:spPr>
          </p:cxnSp>
        </p:grpSp>
        <p:sp>
          <p:nvSpPr>
            <p:cNvPr id="102" name="Rectangle 101">
              <a:extLst>
                <a:ext uri="{FF2B5EF4-FFF2-40B4-BE49-F238E27FC236}">
                  <a16:creationId xmlns:a16="http://schemas.microsoft.com/office/drawing/2014/main" id="{0BFA85C5-18CA-405A-BBC0-C1FD7AA9BE6F}"/>
                </a:ext>
              </a:extLst>
            </p:cNvPr>
            <p:cNvSpPr/>
            <p:nvPr/>
          </p:nvSpPr>
          <p:spPr bwMode="auto">
            <a:xfrm>
              <a:off x="6787667" y="1889147"/>
              <a:ext cx="94967" cy="94967"/>
            </a:xfrm>
            <a:prstGeom prst="rect">
              <a:avLst/>
            </a:prstGeom>
            <a:solidFill>
              <a:schemeClr val="bg2"/>
            </a:solidFill>
            <a:ln w="28575">
              <a:noFill/>
              <a:round/>
              <a:headEnd/>
              <a:tailE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grpSp>
        <p:nvGrpSpPr>
          <p:cNvPr id="106" name="Group 105">
            <a:extLst>
              <a:ext uri="{FF2B5EF4-FFF2-40B4-BE49-F238E27FC236}">
                <a16:creationId xmlns:a16="http://schemas.microsoft.com/office/drawing/2014/main" id="{F06F512E-0F67-444B-87C6-9428014DB496}"/>
              </a:ext>
            </a:extLst>
          </p:cNvPr>
          <p:cNvGrpSpPr/>
          <p:nvPr/>
        </p:nvGrpSpPr>
        <p:grpSpPr>
          <a:xfrm>
            <a:off x="6848594" y="4860327"/>
            <a:ext cx="405526" cy="129396"/>
            <a:chOff x="6274521" y="1871932"/>
            <a:chExt cx="405526" cy="129396"/>
          </a:xfrm>
        </p:grpSpPr>
        <p:grpSp>
          <p:nvGrpSpPr>
            <p:cNvPr id="107" name="Group 106">
              <a:extLst>
                <a:ext uri="{FF2B5EF4-FFF2-40B4-BE49-F238E27FC236}">
                  <a16:creationId xmlns:a16="http://schemas.microsoft.com/office/drawing/2014/main" id="{E1976E9A-CAAB-437C-A828-98D87FE05247}"/>
                </a:ext>
              </a:extLst>
            </p:cNvPr>
            <p:cNvGrpSpPr/>
            <p:nvPr/>
          </p:nvGrpSpPr>
          <p:grpSpPr>
            <a:xfrm>
              <a:off x="6274521" y="1871932"/>
              <a:ext cx="405526" cy="129396"/>
              <a:chOff x="6274521" y="1871932"/>
              <a:chExt cx="405526" cy="129396"/>
            </a:xfrm>
          </p:grpSpPr>
          <p:cxnSp>
            <p:nvCxnSpPr>
              <p:cNvPr id="109" name="Straight Connector 108">
                <a:extLst>
                  <a:ext uri="{FF2B5EF4-FFF2-40B4-BE49-F238E27FC236}">
                    <a16:creationId xmlns:a16="http://schemas.microsoft.com/office/drawing/2014/main" id="{313D9B36-6049-4B63-A9F5-CC44D2E7047C}"/>
                  </a:ext>
                </a:extLst>
              </p:cNvPr>
              <p:cNvCxnSpPr>
                <a:cxnSpLocks/>
              </p:cNvCxnSpPr>
              <p:nvPr/>
            </p:nvCxnSpPr>
            <p:spPr bwMode="auto">
              <a:xfrm>
                <a:off x="6274521" y="1932317"/>
                <a:ext cx="405526" cy="0"/>
              </a:xfrm>
              <a:prstGeom prst="line">
                <a:avLst/>
              </a:prstGeom>
              <a:noFill/>
              <a:ln w="28575" cap="flat" cmpd="sng" algn="ctr">
                <a:solidFill>
                  <a:schemeClr val="bg2"/>
                </a:solidFill>
                <a:prstDash val="solid"/>
                <a:round/>
                <a:headEnd type="none" w="med" len="med"/>
                <a:tailEnd type="none" w="med" len="med"/>
              </a:ln>
              <a:effectLst/>
            </p:spPr>
          </p:cxnSp>
          <p:cxnSp>
            <p:nvCxnSpPr>
              <p:cNvPr id="110" name="Straight Connector 109">
                <a:extLst>
                  <a:ext uri="{FF2B5EF4-FFF2-40B4-BE49-F238E27FC236}">
                    <a16:creationId xmlns:a16="http://schemas.microsoft.com/office/drawing/2014/main" id="{767574C5-BB07-44E0-B8AC-41F59E777CE4}"/>
                  </a:ext>
                </a:extLst>
              </p:cNvPr>
              <p:cNvCxnSpPr/>
              <p:nvPr/>
            </p:nvCxnSpPr>
            <p:spPr bwMode="auto">
              <a:xfrm>
                <a:off x="6274521" y="1871932"/>
                <a:ext cx="0" cy="129396"/>
              </a:xfrm>
              <a:prstGeom prst="line">
                <a:avLst/>
              </a:prstGeom>
              <a:noFill/>
              <a:ln w="28575" cap="flat" cmpd="sng" algn="ctr">
                <a:solidFill>
                  <a:schemeClr val="bg2"/>
                </a:solidFill>
                <a:prstDash val="solid"/>
                <a:round/>
                <a:headEnd type="none" w="med" len="med"/>
                <a:tailEnd type="none" w="med" len="med"/>
              </a:ln>
              <a:effectLst/>
            </p:spPr>
          </p:cxnSp>
          <p:cxnSp>
            <p:nvCxnSpPr>
              <p:cNvPr id="111" name="Straight Connector 110">
                <a:extLst>
                  <a:ext uri="{FF2B5EF4-FFF2-40B4-BE49-F238E27FC236}">
                    <a16:creationId xmlns:a16="http://schemas.microsoft.com/office/drawing/2014/main" id="{D9D99BBA-AEEB-4CA8-8CAE-AC8BE8258403}"/>
                  </a:ext>
                </a:extLst>
              </p:cNvPr>
              <p:cNvCxnSpPr/>
              <p:nvPr/>
            </p:nvCxnSpPr>
            <p:spPr bwMode="auto">
              <a:xfrm>
                <a:off x="6670167" y="1871932"/>
                <a:ext cx="0" cy="129396"/>
              </a:xfrm>
              <a:prstGeom prst="line">
                <a:avLst/>
              </a:prstGeom>
              <a:noFill/>
              <a:ln w="28575" cap="flat" cmpd="sng" algn="ctr">
                <a:solidFill>
                  <a:schemeClr val="bg2"/>
                </a:solidFill>
                <a:prstDash val="solid"/>
                <a:round/>
                <a:headEnd type="none" w="med" len="med"/>
                <a:tailEnd type="none" w="med" len="med"/>
              </a:ln>
              <a:effectLst/>
            </p:spPr>
          </p:cxnSp>
        </p:grpSp>
        <p:sp>
          <p:nvSpPr>
            <p:cNvPr id="108" name="Rectangle 107">
              <a:extLst>
                <a:ext uri="{FF2B5EF4-FFF2-40B4-BE49-F238E27FC236}">
                  <a16:creationId xmlns:a16="http://schemas.microsoft.com/office/drawing/2014/main" id="{64B4B5C3-1BE0-42BA-BE33-0D9331347005}"/>
                </a:ext>
              </a:extLst>
            </p:cNvPr>
            <p:cNvSpPr/>
            <p:nvPr/>
          </p:nvSpPr>
          <p:spPr bwMode="auto">
            <a:xfrm>
              <a:off x="6423764" y="1889147"/>
              <a:ext cx="94967" cy="94967"/>
            </a:xfrm>
            <a:prstGeom prst="rect">
              <a:avLst/>
            </a:prstGeom>
            <a:solidFill>
              <a:schemeClr val="bg2"/>
            </a:solidFill>
            <a:ln w="28575">
              <a:noFill/>
              <a:round/>
              <a:headEnd/>
              <a:tailE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grpSp>
        <p:nvGrpSpPr>
          <p:cNvPr id="112" name="Group 111">
            <a:extLst>
              <a:ext uri="{FF2B5EF4-FFF2-40B4-BE49-F238E27FC236}">
                <a16:creationId xmlns:a16="http://schemas.microsoft.com/office/drawing/2014/main" id="{0AF5FCA9-6539-4ED8-A47D-300BAA4ECC99}"/>
              </a:ext>
            </a:extLst>
          </p:cNvPr>
          <p:cNvGrpSpPr/>
          <p:nvPr/>
        </p:nvGrpSpPr>
        <p:grpSpPr>
          <a:xfrm>
            <a:off x="6837700" y="5459425"/>
            <a:ext cx="422376" cy="129396"/>
            <a:chOff x="6863771" y="1871932"/>
            <a:chExt cx="412348" cy="129396"/>
          </a:xfrm>
        </p:grpSpPr>
        <p:grpSp>
          <p:nvGrpSpPr>
            <p:cNvPr id="113" name="Group 112">
              <a:extLst>
                <a:ext uri="{FF2B5EF4-FFF2-40B4-BE49-F238E27FC236}">
                  <a16:creationId xmlns:a16="http://schemas.microsoft.com/office/drawing/2014/main" id="{F0AF36F0-8F1A-4AA2-8E3B-E14B70BBD88C}"/>
                </a:ext>
              </a:extLst>
            </p:cNvPr>
            <p:cNvGrpSpPr/>
            <p:nvPr/>
          </p:nvGrpSpPr>
          <p:grpSpPr>
            <a:xfrm>
              <a:off x="6863771" y="1871932"/>
              <a:ext cx="412348" cy="129396"/>
              <a:chOff x="6863771" y="1871932"/>
              <a:chExt cx="412348" cy="129396"/>
            </a:xfrm>
          </p:grpSpPr>
          <p:cxnSp>
            <p:nvCxnSpPr>
              <p:cNvPr id="115" name="Straight Connector 114">
                <a:extLst>
                  <a:ext uri="{FF2B5EF4-FFF2-40B4-BE49-F238E27FC236}">
                    <a16:creationId xmlns:a16="http://schemas.microsoft.com/office/drawing/2014/main" id="{FF4B5969-FB18-432E-AA5A-FCEF4DBD5325}"/>
                  </a:ext>
                </a:extLst>
              </p:cNvPr>
              <p:cNvCxnSpPr>
                <a:cxnSpLocks/>
              </p:cNvCxnSpPr>
              <p:nvPr/>
            </p:nvCxnSpPr>
            <p:spPr bwMode="auto">
              <a:xfrm>
                <a:off x="6863771" y="1932317"/>
                <a:ext cx="406542" cy="0"/>
              </a:xfrm>
              <a:prstGeom prst="line">
                <a:avLst/>
              </a:prstGeom>
              <a:noFill/>
              <a:ln w="28575" cap="flat" cmpd="sng" algn="ctr">
                <a:solidFill>
                  <a:schemeClr val="bg2"/>
                </a:solidFill>
                <a:prstDash val="solid"/>
                <a:round/>
                <a:headEnd type="none" w="med" len="med"/>
                <a:tailEnd type="none" w="med" len="med"/>
              </a:ln>
              <a:effectLst/>
            </p:spPr>
          </p:cxnSp>
          <p:cxnSp>
            <p:nvCxnSpPr>
              <p:cNvPr id="116" name="Straight Connector 115">
                <a:extLst>
                  <a:ext uri="{FF2B5EF4-FFF2-40B4-BE49-F238E27FC236}">
                    <a16:creationId xmlns:a16="http://schemas.microsoft.com/office/drawing/2014/main" id="{F3195375-0E2F-440B-A7B5-A92F8CCD8076}"/>
                  </a:ext>
                </a:extLst>
              </p:cNvPr>
              <p:cNvCxnSpPr/>
              <p:nvPr/>
            </p:nvCxnSpPr>
            <p:spPr bwMode="auto">
              <a:xfrm>
                <a:off x="6869737" y="1871932"/>
                <a:ext cx="0" cy="129396"/>
              </a:xfrm>
              <a:prstGeom prst="line">
                <a:avLst/>
              </a:prstGeom>
              <a:noFill/>
              <a:ln w="28575" cap="flat" cmpd="sng" algn="ctr">
                <a:solidFill>
                  <a:schemeClr val="bg2"/>
                </a:solidFill>
                <a:prstDash val="solid"/>
                <a:round/>
                <a:headEnd type="none" w="med" len="med"/>
                <a:tailEnd type="none" w="med" len="med"/>
              </a:ln>
              <a:effectLst/>
            </p:spPr>
          </p:cxnSp>
          <p:cxnSp>
            <p:nvCxnSpPr>
              <p:cNvPr id="117" name="Straight Connector 116">
                <a:extLst>
                  <a:ext uri="{FF2B5EF4-FFF2-40B4-BE49-F238E27FC236}">
                    <a16:creationId xmlns:a16="http://schemas.microsoft.com/office/drawing/2014/main" id="{0E1D4409-EDDE-465C-9660-A383294DAC1B}"/>
                  </a:ext>
                </a:extLst>
              </p:cNvPr>
              <p:cNvCxnSpPr/>
              <p:nvPr/>
            </p:nvCxnSpPr>
            <p:spPr bwMode="auto">
              <a:xfrm>
                <a:off x="7276119" y="1871932"/>
                <a:ext cx="0" cy="129396"/>
              </a:xfrm>
              <a:prstGeom prst="line">
                <a:avLst/>
              </a:prstGeom>
              <a:noFill/>
              <a:ln w="28575" cap="flat" cmpd="sng" algn="ctr">
                <a:solidFill>
                  <a:schemeClr val="bg2"/>
                </a:solidFill>
                <a:prstDash val="solid"/>
                <a:round/>
                <a:headEnd type="none" w="med" len="med"/>
                <a:tailEnd type="none" w="med" len="med"/>
              </a:ln>
              <a:effectLst/>
            </p:spPr>
          </p:cxnSp>
        </p:grpSp>
        <p:sp>
          <p:nvSpPr>
            <p:cNvPr id="114" name="Rectangle 113">
              <a:extLst>
                <a:ext uri="{FF2B5EF4-FFF2-40B4-BE49-F238E27FC236}">
                  <a16:creationId xmlns:a16="http://schemas.microsoft.com/office/drawing/2014/main" id="{A128ED32-28F3-414B-8CEA-52B35B0ABEA2}"/>
                </a:ext>
              </a:extLst>
            </p:cNvPr>
            <p:cNvSpPr/>
            <p:nvPr/>
          </p:nvSpPr>
          <p:spPr bwMode="auto">
            <a:xfrm>
              <a:off x="7026171" y="1889147"/>
              <a:ext cx="94967" cy="94967"/>
            </a:xfrm>
            <a:prstGeom prst="rect">
              <a:avLst/>
            </a:prstGeom>
            <a:solidFill>
              <a:schemeClr val="bg2"/>
            </a:solidFill>
            <a:ln w="28575">
              <a:noFill/>
              <a:round/>
              <a:headEnd/>
              <a:tailE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grpSp>
        <p:nvGrpSpPr>
          <p:cNvPr id="118" name="Group 117">
            <a:extLst>
              <a:ext uri="{FF2B5EF4-FFF2-40B4-BE49-F238E27FC236}">
                <a16:creationId xmlns:a16="http://schemas.microsoft.com/office/drawing/2014/main" id="{F21927EC-54DF-458E-9A9A-ADAAC6045A54}"/>
              </a:ext>
            </a:extLst>
          </p:cNvPr>
          <p:cNvGrpSpPr/>
          <p:nvPr/>
        </p:nvGrpSpPr>
        <p:grpSpPr>
          <a:xfrm>
            <a:off x="7051357" y="5663031"/>
            <a:ext cx="835251" cy="129396"/>
            <a:chOff x="6274521" y="1871932"/>
            <a:chExt cx="835251" cy="129396"/>
          </a:xfrm>
        </p:grpSpPr>
        <p:grpSp>
          <p:nvGrpSpPr>
            <p:cNvPr id="119" name="Group 118">
              <a:extLst>
                <a:ext uri="{FF2B5EF4-FFF2-40B4-BE49-F238E27FC236}">
                  <a16:creationId xmlns:a16="http://schemas.microsoft.com/office/drawing/2014/main" id="{592BD374-4E98-4262-B9E0-FB2CB126C5C1}"/>
                </a:ext>
              </a:extLst>
            </p:cNvPr>
            <p:cNvGrpSpPr/>
            <p:nvPr/>
          </p:nvGrpSpPr>
          <p:grpSpPr>
            <a:xfrm>
              <a:off x="6274521" y="1871932"/>
              <a:ext cx="835251" cy="129396"/>
              <a:chOff x="6274521" y="1871932"/>
              <a:chExt cx="835251" cy="129396"/>
            </a:xfrm>
          </p:grpSpPr>
          <p:cxnSp>
            <p:nvCxnSpPr>
              <p:cNvPr id="121" name="Straight Connector 120">
                <a:extLst>
                  <a:ext uri="{FF2B5EF4-FFF2-40B4-BE49-F238E27FC236}">
                    <a16:creationId xmlns:a16="http://schemas.microsoft.com/office/drawing/2014/main" id="{6ADF77C6-6BD3-46C0-B2D1-61BF3672EEAB}"/>
                  </a:ext>
                </a:extLst>
              </p:cNvPr>
              <p:cNvCxnSpPr>
                <a:cxnSpLocks/>
              </p:cNvCxnSpPr>
              <p:nvPr/>
            </p:nvCxnSpPr>
            <p:spPr bwMode="auto">
              <a:xfrm>
                <a:off x="6274521" y="1932317"/>
                <a:ext cx="835251" cy="0"/>
              </a:xfrm>
              <a:prstGeom prst="line">
                <a:avLst/>
              </a:prstGeom>
              <a:noFill/>
              <a:ln w="28575" cap="flat" cmpd="sng" algn="ctr">
                <a:solidFill>
                  <a:schemeClr val="bg2"/>
                </a:solidFill>
                <a:prstDash val="solid"/>
                <a:round/>
                <a:headEnd type="none" w="med" len="med"/>
                <a:tailEnd type="none" w="med" len="med"/>
              </a:ln>
              <a:effectLst/>
            </p:spPr>
          </p:cxnSp>
          <p:cxnSp>
            <p:nvCxnSpPr>
              <p:cNvPr id="122" name="Straight Connector 121">
                <a:extLst>
                  <a:ext uri="{FF2B5EF4-FFF2-40B4-BE49-F238E27FC236}">
                    <a16:creationId xmlns:a16="http://schemas.microsoft.com/office/drawing/2014/main" id="{011E58E6-87D8-40E2-965A-7461C45C9DA2}"/>
                  </a:ext>
                </a:extLst>
              </p:cNvPr>
              <p:cNvCxnSpPr/>
              <p:nvPr/>
            </p:nvCxnSpPr>
            <p:spPr bwMode="auto">
              <a:xfrm>
                <a:off x="6274521" y="1871932"/>
                <a:ext cx="0" cy="129396"/>
              </a:xfrm>
              <a:prstGeom prst="line">
                <a:avLst/>
              </a:prstGeom>
              <a:noFill/>
              <a:ln w="28575" cap="flat" cmpd="sng" algn="ctr">
                <a:solidFill>
                  <a:schemeClr val="bg2"/>
                </a:solidFill>
                <a:prstDash val="solid"/>
                <a:round/>
                <a:headEnd type="none" w="med" len="med"/>
                <a:tailEnd type="none" w="med" len="med"/>
              </a:ln>
              <a:effectLst/>
            </p:spPr>
          </p:cxnSp>
          <p:cxnSp>
            <p:nvCxnSpPr>
              <p:cNvPr id="123" name="Straight Connector 122">
                <a:extLst>
                  <a:ext uri="{FF2B5EF4-FFF2-40B4-BE49-F238E27FC236}">
                    <a16:creationId xmlns:a16="http://schemas.microsoft.com/office/drawing/2014/main" id="{07A38A41-5AF2-411C-B820-32B0919B5033}"/>
                  </a:ext>
                </a:extLst>
              </p:cNvPr>
              <p:cNvCxnSpPr/>
              <p:nvPr/>
            </p:nvCxnSpPr>
            <p:spPr bwMode="auto">
              <a:xfrm>
                <a:off x="7109772" y="1871932"/>
                <a:ext cx="0" cy="129396"/>
              </a:xfrm>
              <a:prstGeom prst="line">
                <a:avLst/>
              </a:prstGeom>
              <a:noFill/>
              <a:ln w="28575" cap="flat" cmpd="sng" algn="ctr">
                <a:solidFill>
                  <a:schemeClr val="bg2"/>
                </a:solidFill>
                <a:prstDash val="solid"/>
                <a:round/>
                <a:headEnd type="none" w="med" len="med"/>
                <a:tailEnd type="none" w="med" len="med"/>
              </a:ln>
              <a:effectLst/>
            </p:spPr>
          </p:cxnSp>
        </p:grpSp>
        <p:sp>
          <p:nvSpPr>
            <p:cNvPr id="120" name="Rectangle 119">
              <a:extLst>
                <a:ext uri="{FF2B5EF4-FFF2-40B4-BE49-F238E27FC236}">
                  <a16:creationId xmlns:a16="http://schemas.microsoft.com/office/drawing/2014/main" id="{EE649127-C481-4A2A-A329-BFD5DF83AC8F}"/>
                </a:ext>
              </a:extLst>
            </p:cNvPr>
            <p:cNvSpPr/>
            <p:nvPr/>
          </p:nvSpPr>
          <p:spPr bwMode="auto">
            <a:xfrm>
              <a:off x="6645421" y="1889147"/>
              <a:ext cx="94967" cy="94967"/>
            </a:xfrm>
            <a:prstGeom prst="rect">
              <a:avLst/>
            </a:prstGeom>
            <a:solidFill>
              <a:schemeClr val="bg2"/>
            </a:solidFill>
            <a:ln w="28575">
              <a:noFill/>
              <a:round/>
              <a:headEnd/>
              <a:tailE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grpSp>
        <p:nvGrpSpPr>
          <p:cNvPr id="124" name="Group 123">
            <a:extLst>
              <a:ext uri="{FF2B5EF4-FFF2-40B4-BE49-F238E27FC236}">
                <a16:creationId xmlns:a16="http://schemas.microsoft.com/office/drawing/2014/main" id="{4C7F3A37-DE6E-4114-9B5C-667C2B8B03A7}"/>
              </a:ext>
            </a:extLst>
          </p:cNvPr>
          <p:cNvGrpSpPr/>
          <p:nvPr/>
        </p:nvGrpSpPr>
        <p:grpSpPr>
          <a:xfrm>
            <a:off x="6801942" y="5858245"/>
            <a:ext cx="667040" cy="129396"/>
            <a:chOff x="6567813" y="1871932"/>
            <a:chExt cx="667040" cy="129396"/>
          </a:xfrm>
        </p:grpSpPr>
        <p:grpSp>
          <p:nvGrpSpPr>
            <p:cNvPr id="125" name="Group 124">
              <a:extLst>
                <a:ext uri="{FF2B5EF4-FFF2-40B4-BE49-F238E27FC236}">
                  <a16:creationId xmlns:a16="http://schemas.microsoft.com/office/drawing/2014/main" id="{6E666724-0B67-423A-8CC8-267D20CDF02A}"/>
                </a:ext>
              </a:extLst>
            </p:cNvPr>
            <p:cNvGrpSpPr/>
            <p:nvPr/>
          </p:nvGrpSpPr>
          <p:grpSpPr>
            <a:xfrm>
              <a:off x="6567813" y="1871932"/>
              <a:ext cx="667040" cy="129396"/>
              <a:chOff x="6567813" y="1871932"/>
              <a:chExt cx="667040" cy="129396"/>
            </a:xfrm>
          </p:grpSpPr>
          <p:cxnSp>
            <p:nvCxnSpPr>
              <p:cNvPr id="127" name="Straight Connector 126">
                <a:extLst>
                  <a:ext uri="{FF2B5EF4-FFF2-40B4-BE49-F238E27FC236}">
                    <a16:creationId xmlns:a16="http://schemas.microsoft.com/office/drawing/2014/main" id="{B63C9EB2-CF95-4E10-933A-B1BFA9784EDA}"/>
                  </a:ext>
                </a:extLst>
              </p:cNvPr>
              <p:cNvCxnSpPr>
                <a:cxnSpLocks/>
              </p:cNvCxnSpPr>
              <p:nvPr/>
            </p:nvCxnSpPr>
            <p:spPr bwMode="auto">
              <a:xfrm>
                <a:off x="6573849" y="1932317"/>
                <a:ext cx="661004" cy="0"/>
              </a:xfrm>
              <a:prstGeom prst="line">
                <a:avLst/>
              </a:prstGeom>
              <a:noFill/>
              <a:ln w="28575" cap="flat" cmpd="sng" algn="ctr">
                <a:solidFill>
                  <a:schemeClr val="bg2"/>
                </a:solidFill>
                <a:prstDash val="solid"/>
                <a:round/>
                <a:headEnd type="none" w="med" len="med"/>
                <a:tailEnd type="none" w="med" len="med"/>
              </a:ln>
              <a:effectLst/>
            </p:spPr>
          </p:cxnSp>
          <p:cxnSp>
            <p:nvCxnSpPr>
              <p:cNvPr id="128" name="Straight Connector 127">
                <a:extLst>
                  <a:ext uri="{FF2B5EF4-FFF2-40B4-BE49-F238E27FC236}">
                    <a16:creationId xmlns:a16="http://schemas.microsoft.com/office/drawing/2014/main" id="{B9FC6941-20BB-44FC-8369-0D9BA0DB742D}"/>
                  </a:ext>
                </a:extLst>
              </p:cNvPr>
              <p:cNvCxnSpPr/>
              <p:nvPr/>
            </p:nvCxnSpPr>
            <p:spPr bwMode="auto">
              <a:xfrm>
                <a:off x="6567813" y="1871932"/>
                <a:ext cx="0" cy="129396"/>
              </a:xfrm>
              <a:prstGeom prst="line">
                <a:avLst/>
              </a:prstGeom>
              <a:noFill/>
              <a:ln w="28575" cap="flat" cmpd="sng" algn="ctr">
                <a:solidFill>
                  <a:schemeClr val="bg2"/>
                </a:solidFill>
                <a:prstDash val="solid"/>
                <a:round/>
                <a:headEnd type="none" w="med" len="med"/>
                <a:tailEnd type="none" w="med" len="med"/>
              </a:ln>
              <a:effectLst/>
            </p:spPr>
          </p:cxnSp>
          <p:cxnSp>
            <p:nvCxnSpPr>
              <p:cNvPr id="129" name="Straight Connector 128">
                <a:extLst>
                  <a:ext uri="{FF2B5EF4-FFF2-40B4-BE49-F238E27FC236}">
                    <a16:creationId xmlns:a16="http://schemas.microsoft.com/office/drawing/2014/main" id="{C31E4F72-A038-41CB-AB68-C746A1115D8A}"/>
                  </a:ext>
                </a:extLst>
              </p:cNvPr>
              <p:cNvCxnSpPr/>
              <p:nvPr/>
            </p:nvCxnSpPr>
            <p:spPr bwMode="auto">
              <a:xfrm>
                <a:off x="7234853" y="1871932"/>
                <a:ext cx="0" cy="129396"/>
              </a:xfrm>
              <a:prstGeom prst="line">
                <a:avLst/>
              </a:prstGeom>
              <a:noFill/>
              <a:ln w="28575" cap="flat" cmpd="sng" algn="ctr">
                <a:solidFill>
                  <a:schemeClr val="bg2"/>
                </a:solidFill>
                <a:prstDash val="solid"/>
                <a:round/>
                <a:headEnd type="none" w="med" len="med"/>
                <a:tailEnd type="none" w="med" len="med"/>
              </a:ln>
              <a:effectLst/>
            </p:spPr>
          </p:cxnSp>
        </p:grpSp>
        <p:sp>
          <p:nvSpPr>
            <p:cNvPr id="126" name="Rectangle 125">
              <a:extLst>
                <a:ext uri="{FF2B5EF4-FFF2-40B4-BE49-F238E27FC236}">
                  <a16:creationId xmlns:a16="http://schemas.microsoft.com/office/drawing/2014/main" id="{62E4FD5B-1920-446D-B565-EEF4F2A32E84}"/>
                </a:ext>
              </a:extLst>
            </p:cNvPr>
            <p:cNvSpPr/>
            <p:nvPr/>
          </p:nvSpPr>
          <p:spPr bwMode="auto">
            <a:xfrm>
              <a:off x="6848963" y="1889147"/>
              <a:ext cx="94967" cy="94967"/>
            </a:xfrm>
            <a:prstGeom prst="rect">
              <a:avLst/>
            </a:prstGeom>
            <a:solidFill>
              <a:schemeClr val="bg2"/>
            </a:solidFill>
            <a:ln w="28575">
              <a:noFill/>
              <a:round/>
              <a:headEnd/>
              <a:tailE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sp>
        <p:nvSpPr>
          <p:cNvPr id="133" name="TextBox 132">
            <a:extLst>
              <a:ext uri="{FF2B5EF4-FFF2-40B4-BE49-F238E27FC236}">
                <a16:creationId xmlns:a16="http://schemas.microsoft.com/office/drawing/2014/main" id="{6EEB612F-D028-4C0C-95EF-2EC16D06EE58}"/>
              </a:ext>
            </a:extLst>
          </p:cNvPr>
          <p:cNvSpPr txBox="1"/>
          <p:nvPr/>
        </p:nvSpPr>
        <p:spPr bwMode="auto">
          <a:xfrm>
            <a:off x="8348235" y="1335545"/>
            <a:ext cx="1259381"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0.71 (0.54-0.93)</a:t>
            </a:r>
          </a:p>
          <a:p>
            <a:pPr marL="0" marR="0" lvl="0" indent="0" algn="ctr" defTabSz="914400" rtl="0" eaLnBrk="0" fontAlgn="base" latinLnBrk="0" hangingPunct="0">
              <a:lnSpc>
                <a:spcPct val="100000"/>
              </a:lnSpc>
              <a:spcBef>
                <a:spcPct val="50000"/>
              </a:spcBef>
              <a:spcAft>
                <a:spcPct val="0"/>
              </a:spcAft>
              <a:buClrTx/>
              <a:buSzTx/>
              <a:buFontTx/>
              <a:buNone/>
              <a:tabLst/>
              <a:defRPr/>
            </a:pP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0.53 (0.29-0.97)</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0.71 (0.50-1.00)</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1.03 (0.55-1.92)</a:t>
            </a:r>
          </a:p>
          <a:p>
            <a:pPr marL="0" marR="0" lvl="0" indent="0" algn="ctr" defTabSz="914400" rtl="0" eaLnBrk="0" fontAlgn="base" latinLnBrk="0" hangingPunct="0">
              <a:lnSpc>
                <a:spcPct val="100000"/>
              </a:lnSpc>
              <a:spcBef>
                <a:spcPct val="50000"/>
              </a:spcBef>
              <a:spcAft>
                <a:spcPct val="0"/>
              </a:spcAft>
              <a:buClrTx/>
              <a:buSzTx/>
              <a:buFontTx/>
              <a:buNone/>
              <a:tabLst/>
              <a:defRPr/>
            </a:pP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0.67 (0.47-0.95)</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0.70 (0.46-1.08)</a:t>
            </a:r>
          </a:p>
          <a:p>
            <a:pPr marL="0" marR="0" lvl="0" indent="0" algn="ctr" defTabSz="914400" rtl="0" eaLnBrk="0" fontAlgn="base" latinLnBrk="0" hangingPunct="0">
              <a:lnSpc>
                <a:spcPct val="100000"/>
              </a:lnSpc>
              <a:spcBef>
                <a:spcPct val="50000"/>
              </a:spcBef>
              <a:spcAft>
                <a:spcPct val="0"/>
              </a:spcAft>
              <a:buClrTx/>
              <a:buSzTx/>
              <a:buFontTx/>
              <a:buNone/>
              <a:tabLst/>
              <a:defRPr/>
            </a:pP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0.80 (0.57-1.13)</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0.49 (0.31-0.78)</a:t>
            </a:r>
          </a:p>
          <a:p>
            <a:pPr marL="0" marR="0" lvl="0" indent="0" algn="ctr" defTabSz="914400" rtl="0" eaLnBrk="0" fontAlgn="base" latinLnBrk="0" hangingPunct="0">
              <a:lnSpc>
                <a:spcPct val="100000"/>
              </a:lnSpc>
              <a:spcBef>
                <a:spcPct val="50000"/>
              </a:spcBef>
              <a:spcAft>
                <a:spcPct val="0"/>
              </a:spcAft>
              <a:buClrTx/>
              <a:buSzTx/>
              <a:buFontTx/>
              <a:buNone/>
              <a:tabLst/>
              <a:defRPr/>
            </a:pP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0.66 (0.49-0.89)</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0.98 (0.51-1.87)</a:t>
            </a:r>
          </a:p>
          <a:p>
            <a:pPr marL="0" marR="0" lvl="0" indent="0" algn="ctr" defTabSz="914400" rtl="0" eaLnBrk="0" fontAlgn="base" latinLnBrk="0" hangingPunct="0">
              <a:lnSpc>
                <a:spcPct val="100000"/>
              </a:lnSpc>
              <a:spcBef>
                <a:spcPct val="50000"/>
              </a:spcBef>
              <a:spcAft>
                <a:spcPct val="0"/>
              </a:spcAft>
              <a:buClrTx/>
              <a:buSzTx/>
              <a:buFontTx/>
              <a:buNone/>
              <a:tabLst/>
              <a:defRPr/>
            </a:pP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0.95 (0.48-1.88)</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0.69 (0.42-1.14)</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0.64 (0.45-0.93)</a:t>
            </a:r>
          </a:p>
          <a:p>
            <a:pPr marL="0" marR="0" lvl="0" indent="0" algn="ctr" defTabSz="914400" rtl="0" eaLnBrk="0" fontAlgn="base" latinLnBrk="0" hangingPunct="0">
              <a:lnSpc>
                <a:spcPct val="100000"/>
              </a:lnSpc>
              <a:spcBef>
                <a:spcPct val="50000"/>
              </a:spcBef>
              <a:spcAft>
                <a:spcPct val="0"/>
              </a:spcAft>
              <a:buClrTx/>
              <a:buSzTx/>
              <a:buFontTx/>
              <a:buNone/>
              <a:tabLst/>
              <a:defRPr/>
            </a:pP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0.29 (0.11-0.79)</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0.65 (0.44-0.95)</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1.40 (0.64-3.07)</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0.75 (0.41-1.37)</a:t>
            </a:r>
          </a:p>
        </p:txBody>
      </p:sp>
      <p:sp>
        <p:nvSpPr>
          <p:cNvPr id="147" name="Title 1">
            <a:extLst>
              <a:ext uri="{FF2B5EF4-FFF2-40B4-BE49-F238E27FC236}">
                <a16:creationId xmlns:a16="http://schemas.microsoft.com/office/drawing/2014/main" id="{E3858C94-12C3-1443-8DF8-496E15E2A97A}"/>
              </a:ext>
            </a:extLst>
          </p:cNvPr>
          <p:cNvSpPr txBox="1">
            <a:spLocks/>
          </p:cNvSpPr>
          <p:nvPr/>
        </p:nvSpPr>
        <p:spPr>
          <a:xfrm rot="5400000">
            <a:off x="8535010" y="3390683"/>
            <a:ext cx="4981449" cy="695570"/>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sng" strike="noStrike" kern="1200" cap="none" spc="0" normalizeH="0" baseline="0" noProof="0" dirty="0">
                <a:ln>
                  <a:noFill/>
                </a:ln>
                <a:solidFill>
                  <a:srgbClr val="70AD47">
                    <a:lumMod val="50000"/>
                  </a:srgbClr>
                </a:solidFill>
                <a:effectLst/>
                <a:uLnTx/>
                <a:uFillTx/>
                <a:latin typeface="Microsoft YaHei UI Light" panose="020B0502040204020203" pitchFamily="34" charset="-122"/>
                <a:ea typeface="Microsoft YaHei UI Light" panose="020B0502040204020203" pitchFamily="34" charset="-122"/>
                <a:cs typeface="+mj-cs"/>
              </a:rPr>
              <a:t>ECHELON-2: </a:t>
            </a:r>
            <a:r>
              <a:rPr kumimoji="0" lang="en-US" sz="2400" b="1" i="0" u="sng" strike="noStrike" kern="1200" cap="none" spc="0" normalizeH="0" baseline="0" noProof="0" dirty="0">
                <a:ln>
                  <a:noFill/>
                </a:ln>
                <a:solidFill>
                  <a:srgbClr val="70AD47">
                    <a:lumMod val="50000"/>
                  </a:srgbClr>
                </a:solidFill>
                <a:effectLst/>
                <a:uLnTx/>
                <a:uFillTx/>
                <a:latin typeface="Microsoft YaHei UI Light" panose="020B0502040204020203" pitchFamily="34" charset="-122"/>
                <a:ea typeface="Microsoft YaHei UI Light" panose="020B0502040204020203" pitchFamily="34" charset="-122"/>
                <a:cs typeface="+mj-cs"/>
              </a:rPr>
              <a:t>PFS by Subgroup </a:t>
            </a:r>
            <a:endParaRPr kumimoji="0" lang="en-US" sz="3600" b="1" i="0" u="sng" strike="noStrike" kern="1200" cap="none" spc="0" normalizeH="0" baseline="0" noProof="0" dirty="0">
              <a:ln>
                <a:noFill/>
              </a:ln>
              <a:solidFill>
                <a:srgbClr val="70AD47">
                  <a:lumMod val="50000"/>
                </a:srgbClr>
              </a:solidFill>
              <a:effectLst/>
              <a:uLnTx/>
              <a:uFillTx/>
              <a:latin typeface="Microsoft YaHei UI Light" panose="020B0502040204020203" pitchFamily="34" charset="-122"/>
              <a:ea typeface="Microsoft YaHei UI Light" panose="020B0502040204020203" pitchFamily="34" charset="-122"/>
              <a:cs typeface="+mj-cs"/>
            </a:endParaRPr>
          </a:p>
        </p:txBody>
      </p:sp>
      <p:sp>
        <p:nvSpPr>
          <p:cNvPr id="148" name="Título 1">
            <a:extLst>
              <a:ext uri="{FF2B5EF4-FFF2-40B4-BE49-F238E27FC236}">
                <a16:creationId xmlns:a16="http://schemas.microsoft.com/office/drawing/2014/main" id="{5CEE4415-7AFD-E94A-B4BE-4BB6D2B5BC58}"/>
              </a:ext>
            </a:extLst>
          </p:cNvPr>
          <p:cNvSpPr txBox="1">
            <a:spLocks/>
          </p:cNvSpPr>
          <p:nvPr/>
        </p:nvSpPr>
        <p:spPr>
          <a:xfrm>
            <a:off x="0" y="-2488"/>
            <a:ext cx="9884215" cy="888314"/>
          </a:xfrm>
          <a:prstGeom prst="rect">
            <a:avLst/>
          </a:prstGeom>
          <a:solidFill>
            <a:sysClr val="window" lastClr="FFFFFF">
              <a:lumMod val="50000"/>
            </a:sys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Eras Demi ITC" panose="020B0805030504020804" pitchFamily="34" charset="0"/>
                <a:ea typeface="+mj-ea"/>
                <a:cs typeface="+mj-cs"/>
              </a:rPr>
            </a:br>
            <a:r>
              <a:rPr kumimoji="0" lang="es-ES" sz="31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Consenso PTCL – NOS de  GELL: Recomendaciones de Expertos</a:t>
            </a:r>
            <a:endParaRPr kumimoji="0" lang="es-CO"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149" name="Imagen 148">
            <a:extLst>
              <a:ext uri="{FF2B5EF4-FFF2-40B4-BE49-F238E27FC236}">
                <a16:creationId xmlns:a16="http://schemas.microsoft.com/office/drawing/2014/main" id="{8FF839EE-4F74-3244-BD40-6B6E5CADBCEA}"/>
              </a:ext>
            </a:extLst>
          </p:cNvPr>
          <p:cNvPicPr>
            <a:picLocks noChangeAspect="1"/>
          </p:cNvPicPr>
          <p:nvPr/>
        </p:nvPicPr>
        <p:blipFill rotWithShape="1">
          <a:blip r:embed="rId3"/>
          <a:srcRect l="8311" t="19481" b="18610"/>
          <a:stretch/>
        </p:blipFill>
        <p:spPr>
          <a:xfrm>
            <a:off x="9964425" y="30842"/>
            <a:ext cx="2307785" cy="854984"/>
          </a:xfrm>
          <a:prstGeom prst="rect">
            <a:avLst/>
          </a:prstGeom>
        </p:spPr>
      </p:pic>
      <p:pic>
        <p:nvPicPr>
          <p:cNvPr id="150" name="Imagen 149">
            <a:extLst>
              <a:ext uri="{FF2B5EF4-FFF2-40B4-BE49-F238E27FC236}">
                <a16:creationId xmlns:a16="http://schemas.microsoft.com/office/drawing/2014/main" id="{A52EC50D-DF85-DE49-AD25-7B47C9A12D0C}"/>
              </a:ext>
            </a:extLst>
          </p:cNvPr>
          <p:cNvPicPr>
            <a:picLocks noChangeAspect="1"/>
          </p:cNvPicPr>
          <p:nvPr/>
        </p:nvPicPr>
        <p:blipFill rotWithShape="1">
          <a:blip r:embed="rId4">
            <a:extLst>
              <a:ext uri="{28A0092B-C50C-407E-A947-70E740481C1C}">
                <a14:useLocalDpi xmlns:a14="http://schemas.microsoft.com/office/drawing/2010/main" val="0"/>
              </a:ext>
            </a:extLst>
          </a:blip>
          <a:srcRect t="45612"/>
          <a:stretch/>
        </p:blipFill>
        <p:spPr>
          <a:xfrm>
            <a:off x="0" y="6574573"/>
            <a:ext cx="12192000" cy="273325"/>
          </a:xfrm>
          <a:prstGeom prst="rect">
            <a:avLst/>
          </a:prstGeom>
        </p:spPr>
      </p:pic>
      <p:sp>
        <p:nvSpPr>
          <p:cNvPr id="151" name="CuadroTexto 150">
            <a:extLst>
              <a:ext uri="{FF2B5EF4-FFF2-40B4-BE49-F238E27FC236}">
                <a16:creationId xmlns:a16="http://schemas.microsoft.com/office/drawing/2014/main" id="{72C0189E-7917-BA41-835E-8C124AA3B527}"/>
              </a:ext>
            </a:extLst>
          </p:cNvPr>
          <p:cNvSpPr txBox="1"/>
          <p:nvPr/>
        </p:nvSpPr>
        <p:spPr>
          <a:xfrm>
            <a:off x="5953654" y="6581146"/>
            <a:ext cx="6215062" cy="307777"/>
          </a:xfrm>
          <a:prstGeom prst="rect">
            <a:avLst/>
          </a:prstGeom>
          <a:noFill/>
        </p:spPr>
        <p:txBody>
          <a:bodyPr wrap="square">
            <a:spAutoFit/>
          </a:bodyPr>
          <a:lstStyle/>
          <a:p>
            <a:pPr algn="r" fontAlgn="base">
              <a:spcBef>
                <a:spcPct val="0"/>
              </a:spcBef>
              <a:spcAft>
                <a:spcPct val="0"/>
              </a:spcAft>
              <a:defRPr/>
            </a:pPr>
            <a:r>
              <a:rPr lang="en-US" altLang="en-US" sz="1400" b="1" dirty="0">
                <a:solidFill>
                  <a:prstClr val="white"/>
                </a:solidFill>
                <a:latin typeface="Microsoft YaHei UI Light" panose="020B0502040204020203" pitchFamily="34" charset="-122"/>
                <a:ea typeface="Microsoft YaHei UI Light" panose="020B0502040204020203" pitchFamily="34" charset="-122"/>
                <a:cs typeface="Arial" panose="020B0604020202020204" pitchFamily="34" charset="0"/>
              </a:rPr>
              <a:t>Horwitz. Lancet. 2018;[</a:t>
            </a:r>
            <a:r>
              <a:rPr lang="en-US" altLang="en-US" sz="1400" b="1" dirty="0" err="1">
                <a:solidFill>
                  <a:prstClr val="white"/>
                </a:solidFill>
                <a:latin typeface="Microsoft YaHei UI Light" panose="020B0502040204020203" pitchFamily="34" charset="-122"/>
                <a:ea typeface="Microsoft YaHei UI Light" panose="020B0502040204020203" pitchFamily="34" charset="-122"/>
                <a:cs typeface="Arial" panose="020B0604020202020204" pitchFamily="34" charset="0"/>
              </a:rPr>
              <a:t>Epub</a:t>
            </a:r>
            <a:r>
              <a:rPr lang="en-US" altLang="en-US" sz="1400" b="1" dirty="0">
                <a:solidFill>
                  <a:prstClr val="white"/>
                </a:solidFill>
                <a:latin typeface="Microsoft YaHei UI Light" panose="020B0502040204020203" pitchFamily="34" charset="-122"/>
                <a:ea typeface="Microsoft YaHei UI Light" panose="020B0502040204020203" pitchFamily="34" charset="-122"/>
                <a:cs typeface="Arial" panose="020B0604020202020204" pitchFamily="34" charset="0"/>
              </a:rPr>
              <a:t>].</a:t>
            </a:r>
          </a:p>
        </p:txBody>
      </p:sp>
    </p:spTree>
    <p:extLst>
      <p:ext uri="{BB962C8B-B14F-4D97-AF65-F5344CB8AC3E}">
        <p14:creationId xmlns:p14="http://schemas.microsoft.com/office/powerpoint/2010/main" val="20920957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BF20A-C161-4E41-BEE2-EAA73ED8B450}"/>
              </a:ext>
            </a:extLst>
          </p:cNvPr>
          <p:cNvSpPr>
            <a:spLocks noGrp="1"/>
          </p:cNvSpPr>
          <p:nvPr>
            <p:ph type="title"/>
          </p:nvPr>
        </p:nvSpPr>
        <p:spPr>
          <a:xfrm>
            <a:off x="199937" y="853752"/>
            <a:ext cx="11141055" cy="1103313"/>
          </a:xfrm>
        </p:spPr>
        <p:txBody>
          <a:bodyPr/>
          <a:lstStyle/>
          <a:p>
            <a:r>
              <a:rPr lang="en-US" sz="3200" u="sng" dirty="0">
                <a:solidFill>
                  <a:schemeClr val="accent4">
                    <a:lumMod val="75000"/>
                  </a:schemeClr>
                </a:solidFill>
                <a:latin typeface="Microsoft YaHei UI Light" panose="020B0502040204020203" pitchFamily="34" charset="-122"/>
                <a:ea typeface="Microsoft YaHei UI Light" panose="020B0502040204020203" pitchFamily="34" charset="-122"/>
              </a:rPr>
              <a:t>ECHELON-2: OS in ITT Population</a:t>
            </a:r>
          </a:p>
        </p:txBody>
      </p:sp>
      <p:sp>
        <p:nvSpPr>
          <p:cNvPr id="25" name="TextBox 24">
            <a:extLst>
              <a:ext uri="{FF2B5EF4-FFF2-40B4-BE49-F238E27FC236}">
                <a16:creationId xmlns:a16="http://schemas.microsoft.com/office/drawing/2014/main" id="{3CFA8440-64B1-4DBA-A2D6-BC487E6E5326}"/>
              </a:ext>
            </a:extLst>
          </p:cNvPr>
          <p:cNvSpPr txBox="1"/>
          <p:nvPr/>
        </p:nvSpPr>
        <p:spPr bwMode="auto">
          <a:xfrm>
            <a:off x="6427615" y="1892351"/>
            <a:ext cx="2254706" cy="646331"/>
          </a:xfrm>
          <a:prstGeom prst="rect">
            <a:avLst/>
          </a:prstGeom>
          <a:noFill/>
          <a:ln>
            <a:noFill/>
          </a:ln>
        </p:spPr>
        <p:txBody>
          <a:bodyPr wrap="square"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BV + CHP</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t>CHOP</a:t>
            </a:r>
          </a:p>
        </p:txBody>
      </p:sp>
      <p:cxnSp>
        <p:nvCxnSpPr>
          <p:cNvPr id="26" name="Straight Connector 25">
            <a:extLst>
              <a:ext uri="{FF2B5EF4-FFF2-40B4-BE49-F238E27FC236}">
                <a16:creationId xmlns:a16="http://schemas.microsoft.com/office/drawing/2014/main" id="{EF656A41-A039-4550-B5E7-E2F8309AD32A}"/>
              </a:ext>
            </a:extLst>
          </p:cNvPr>
          <p:cNvCxnSpPr/>
          <p:nvPr/>
        </p:nvCxnSpPr>
        <p:spPr bwMode="auto">
          <a:xfrm>
            <a:off x="6236895" y="2093596"/>
            <a:ext cx="210987" cy="0"/>
          </a:xfrm>
          <a:prstGeom prst="line">
            <a:avLst/>
          </a:prstGeom>
          <a:noFill/>
          <a:ln w="28575" cap="flat" cmpd="sng" algn="ctr">
            <a:solidFill>
              <a:schemeClr val="accent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CEA864FB-0EDC-4D68-ACF1-5B04C2C5DF96}"/>
              </a:ext>
            </a:extLst>
          </p:cNvPr>
          <p:cNvCxnSpPr/>
          <p:nvPr/>
        </p:nvCxnSpPr>
        <p:spPr bwMode="auto">
          <a:xfrm>
            <a:off x="6236895" y="2356607"/>
            <a:ext cx="210987" cy="0"/>
          </a:xfrm>
          <a:prstGeom prst="line">
            <a:avLst/>
          </a:prstGeom>
          <a:noFill/>
          <a:ln w="28575" cap="flat" cmpd="sng" algn="ctr">
            <a:solidFill>
              <a:schemeClr val="accent3"/>
            </a:solidFill>
            <a:prstDash val="solid"/>
            <a:round/>
            <a:headEnd type="none" w="med" len="med"/>
            <a:tailEnd type="none" w="med" len="med"/>
          </a:ln>
          <a:effectLst/>
        </p:spPr>
      </p:cxnSp>
      <p:sp>
        <p:nvSpPr>
          <p:cNvPr id="28" name="TextBox 27">
            <a:extLst>
              <a:ext uri="{FF2B5EF4-FFF2-40B4-BE49-F238E27FC236}">
                <a16:creationId xmlns:a16="http://schemas.microsoft.com/office/drawing/2014/main" id="{E6EE995F-8EE5-4F96-979A-A2FB8DCF8357}"/>
              </a:ext>
            </a:extLst>
          </p:cNvPr>
          <p:cNvSpPr txBox="1"/>
          <p:nvPr/>
        </p:nvSpPr>
        <p:spPr bwMode="auto">
          <a:xfrm>
            <a:off x="9663858" y="1335068"/>
            <a:ext cx="2010648" cy="1200329"/>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75</a:t>
            </a:r>
            <a:r>
              <a:rPr kumimoji="0" lang="en-US" sz="1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Arial" panose="020B0604020202020204" pitchFamily="34" charset="0"/>
              </a:rPr>
              <a:t>th</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Percentile OS,</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Mos</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NR</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17.5</a:t>
            </a:r>
          </a:p>
        </p:txBody>
      </p:sp>
      <p:sp>
        <p:nvSpPr>
          <p:cNvPr id="29" name="TextBox 28">
            <a:extLst>
              <a:ext uri="{FF2B5EF4-FFF2-40B4-BE49-F238E27FC236}">
                <a16:creationId xmlns:a16="http://schemas.microsoft.com/office/drawing/2014/main" id="{8FA40EBD-DF01-4862-8BB0-E47F2098680E}"/>
              </a:ext>
            </a:extLst>
          </p:cNvPr>
          <p:cNvSpPr txBox="1"/>
          <p:nvPr/>
        </p:nvSpPr>
        <p:spPr bwMode="auto">
          <a:xfrm>
            <a:off x="7497357" y="1342411"/>
            <a:ext cx="1095650" cy="1200329"/>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Deaths,</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 (%)</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51 (23)</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73 (32)</a:t>
            </a:r>
          </a:p>
        </p:txBody>
      </p:sp>
      <p:sp>
        <p:nvSpPr>
          <p:cNvPr id="30" name="TextBox 29">
            <a:extLst>
              <a:ext uri="{FF2B5EF4-FFF2-40B4-BE49-F238E27FC236}">
                <a16:creationId xmlns:a16="http://schemas.microsoft.com/office/drawing/2014/main" id="{0161D371-3A9E-4A07-A6FD-EE31742F3E5F}"/>
              </a:ext>
            </a:extLst>
          </p:cNvPr>
          <p:cNvSpPr txBox="1"/>
          <p:nvPr/>
        </p:nvSpPr>
        <p:spPr bwMode="auto">
          <a:xfrm rot="16200000">
            <a:off x="2106454" y="3250872"/>
            <a:ext cx="8146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OS (%)</a:t>
            </a:r>
          </a:p>
        </p:txBody>
      </p:sp>
      <p:sp>
        <p:nvSpPr>
          <p:cNvPr id="31" name="TextBox 30">
            <a:extLst>
              <a:ext uri="{FF2B5EF4-FFF2-40B4-BE49-F238E27FC236}">
                <a16:creationId xmlns:a16="http://schemas.microsoft.com/office/drawing/2014/main" id="{063F1F3D-D81B-4CD9-8E69-AD518809C308}"/>
              </a:ext>
            </a:extLst>
          </p:cNvPr>
          <p:cNvSpPr txBox="1"/>
          <p:nvPr/>
        </p:nvSpPr>
        <p:spPr bwMode="auto">
          <a:xfrm>
            <a:off x="3259418" y="4134558"/>
            <a:ext cx="33214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HR: 0.66 (95% CI: 0.46-0.95;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.0244)</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Median follow-up: 42.1 mos</a:t>
            </a:r>
          </a:p>
        </p:txBody>
      </p:sp>
      <p:sp>
        <p:nvSpPr>
          <p:cNvPr id="32" name="TextBox 31">
            <a:extLst>
              <a:ext uri="{FF2B5EF4-FFF2-40B4-BE49-F238E27FC236}">
                <a16:creationId xmlns:a16="http://schemas.microsoft.com/office/drawing/2014/main" id="{0B8585DA-6835-47F5-A188-11D24D0D79F8}"/>
              </a:ext>
            </a:extLst>
          </p:cNvPr>
          <p:cNvSpPr txBox="1"/>
          <p:nvPr/>
        </p:nvSpPr>
        <p:spPr bwMode="auto">
          <a:xfrm>
            <a:off x="8123563" y="1342411"/>
            <a:ext cx="2010648" cy="1200329"/>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Median OS,</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Mos</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NR</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NR</a:t>
            </a:r>
          </a:p>
        </p:txBody>
      </p:sp>
      <p:sp>
        <p:nvSpPr>
          <p:cNvPr id="33" name="TextBox 32">
            <a:extLst>
              <a:ext uri="{FF2B5EF4-FFF2-40B4-BE49-F238E27FC236}">
                <a16:creationId xmlns:a16="http://schemas.microsoft.com/office/drawing/2014/main" id="{9ADD9CAF-D8C6-46A5-BDB7-F262F3E29F19}"/>
              </a:ext>
            </a:extLst>
          </p:cNvPr>
          <p:cNvSpPr txBox="1"/>
          <p:nvPr/>
        </p:nvSpPr>
        <p:spPr bwMode="auto">
          <a:xfrm>
            <a:off x="1375959" y="5135461"/>
            <a:ext cx="15751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Patients at Risk, n </a:t>
            </a:r>
            <a:b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(Number Censored)</a:t>
            </a:r>
            <a:b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1"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BV + CHP</a:t>
            </a:r>
            <a:b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1" i="0" u="none" strike="noStrike" kern="120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t>CHOP</a:t>
            </a:r>
          </a:p>
        </p:txBody>
      </p:sp>
      <p:sp>
        <p:nvSpPr>
          <p:cNvPr id="34" name="TextBox 33">
            <a:extLst>
              <a:ext uri="{FF2B5EF4-FFF2-40B4-BE49-F238E27FC236}">
                <a16:creationId xmlns:a16="http://schemas.microsoft.com/office/drawing/2014/main" id="{D54DAD51-EEBB-4503-A305-97E3655A377F}"/>
              </a:ext>
            </a:extLst>
          </p:cNvPr>
          <p:cNvSpPr txBox="1"/>
          <p:nvPr/>
        </p:nvSpPr>
        <p:spPr bwMode="auto">
          <a:xfrm>
            <a:off x="2865120" y="5504793"/>
            <a:ext cx="73306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226 (0)    208 (14)   193 (27)  184 (33)  159 (42)   128 (47)   108 (49)   83 (51)   45 (51)    20 (51)      4 (51)     0 (51)</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226 (0)    196 (24)   181 (39)  158 (57)  140 (60)   121 (63)   103 (66)   79 (68)   46 (71)    22 (72)      4 (73)     0 (73)</a:t>
            </a:r>
          </a:p>
        </p:txBody>
      </p:sp>
      <p:sp>
        <p:nvSpPr>
          <p:cNvPr id="35" name="TextBox 34">
            <a:extLst>
              <a:ext uri="{FF2B5EF4-FFF2-40B4-BE49-F238E27FC236}">
                <a16:creationId xmlns:a16="http://schemas.microsoft.com/office/drawing/2014/main" id="{924ACA9C-F2D1-406D-8E71-683FD0E5A4F9}"/>
              </a:ext>
            </a:extLst>
          </p:cNvPr>
          <p:cNvSpPr txBox="1"/>
          <p:nvPr/>
        </p:nvSpPr>
        <p:spPr bwMode="auto">
          <a:xfrm>
            <a:off x="5190566" y="4986572"/>
            <a:ext cx="26438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Mos From Randomization</a:t>
            </a:r>
          </a:p>
        </p:txBody>
      </p:sp>
      <p:sp>
        <p:nvSpPr>
          <p:cNvPr id="36" name="Freeform: Shape 35">
            <a:extLst>
              <a:ext uri="{FF2B5EF4-FFF2-40B4-BE49-F238E27FC236}">
                <a16:creationId xmlns:a16="http://schemas.microsoft.com/office/drawing/2014/main" id="{DD45C741-9542-4D9F-B3E0-3F13BFD80955}"/>
              </a:ext>
            </a:extLst>
          </p:cNvPr>
          <p:cNvSpPr/>
          <p:nvPr/>
        </p:nvSpPr>
        <p:spPr bwMode="auto">
          <a:xfrm>
            <a:off x="3191985" y="2131730"/>
            <a:ext cx="6512997" cy="2541247"/>
          </a:xfrm>
          <a:custGeom>
            <a:avLst/>
            <a:gdLst>
              <a:gd name="connsiteX0" fmla="*/ 0 w 6512997"/>
              <a:gd name="connsiteY0" fmla="*/ 0 h 2541247"/>
              <a:gd name="connsiteX1" fmla="*/ 0 w 6512997"/>
              <a:gd name="connsiteY1" fmla="*/ 2541247 h 2541247"/>
              <a:gd name="connsiteX2" fmla="*/ 6512997 w 6512997"/>
              <a:gd name="connsiteY2" fmla="*/ 2541247 h 2541247"/>
            </a:gdLst>
            <a:ahLst/>
            <a:cxnLst>
              <a:cxn ang="0">
                <a:pos x="connsiteX0" y="connsiteY0"/>
              </a:cxn>
              <a:cxn ang="0">
                <a:pos x="connsiteX1" y="connsiteY1"/>
              </a:cxn>
              <a:cxn ang="0">
                <a:pos x="connsiteX2" y="connsiteY2"/>
              </a:cxn>
            </a:cxnLst>
            <a:rect l="l" t="t" r="r" b="b"/>
            <a:pathLst>
              <a:path w="6512997" h="2541247">
                <a:moveTo>
                  <a:pt x="0" y="0"/>
                </a:moveTo>
                <a:lnTo>
                  <a:pt x="0" y="2541247"/>
                </a:lnTo>
                <a:lnTo>
                  <a:pt x="6512997" y="2541247"/>
                </a:lnTo>
              </a:path>
            </a:pathLst>
          </a:custGeom>
          <a:noFill/>
          <a:ln w="28575">
            <a:solidFill>
              <a:schemeClr val="bg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37" name="Group 36">
            <a:extLst>
              <a:ext uri="{FF2B5EF4-FFF2-40B4-BE49-F238E27FC236}">
                <a16:creationId xmlns:a16="http://schemas.microsoft.com/office/drawing/2014/main" id="{F5581DA3-E641-432C-92F1-E0E452395591}"/>
              </a:ext>
            </a:extLst>
          </p:cNvPr>
          <p:cNvGrpSpPr/>
          <p:nvPr/>
        </p:nvGrpSpPr>
        <p:grpSpPr>
          <a:xfrm>
            <a:off x="3119058" y="2137339"/>
            <a:ext cx="63390" cy="2535637"/>
            <a:chOff x="4577610" y="2305634"/>
            <a:chExt cx="91440" cy="1524000"/>
          </a:xfrm>
        </p:grpSpPr>
        <p:cxnSp>
          <p:nvCxnSpPr>
            <p:cNvPr id="38" name="Straight Connector 37">
              <a:extLst>
                <a:ext uri="{FF2B5EF4-FFF2-40B4-BE49-F238E27FC236}">
                  <a16:creationId xmlns:a16="http://schemas.microsoft.com/office/drawing/2014/main" id="{D6BCCCA5-A3C0-4180-97B1-E303C45A958B}"/>
                </a:ext>
              </a:extLst>
            </p:cNvPr>
            <p:cNvCxnSpPr/>
            <p:nvPr/>
          </p:nvCxnSpPr>
          <p:spPr bwMode="auto">
            <a:xfrm>
              <a:off x="4577610" y="2305634"/>
              <a:ext cx="91440" cy="0"/>
            </a:xfrm>
            <a:prstGeom prst="line">
              <a:avLst/>
            </a:prstGeom>
            <a:noFill/>
            <a:ln w="28575" cap="flat" cmpd="sng" algn="ctr">
              <a:solidFill>
                <a:schemeClr val="bg1"/>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1345DF45-AB27-4C00-862D-E15BE5007F69}"/>
                </a:ext>
              </a:extLst>
            </p:cNvPr>
            <p:cNvCxnSpPr/>
            <p:nvPr/>
          </p:nvCxnSpPr>
          <p:spPr bwMode="auto">
            <a:xfrm>
              <a:off x="4577610" y="2458034"/>
              <a:ext cx="91440" cy="0"/>
            </a:xfrm>
            <a:prstGeom prst="line">
              <a:avLst/>
            </a:prstGeom>
            <a:noFill/>
            <a:ln w="28575" cap="flat" cmpd="sng" algn="ctr">
              <a:solidFill>
                <a:schemeClr val="bg1"/>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F8734993-B528-484A-AE49-CC65B310FA5F}"/>
                </a:ext>
              </a:extLst>
            </p:cNvPr>
            <p:cNvCxnSpPr/>
            <p:nvPr/>
          </p:nvCxnSpPr>
          <p:spPr bwMode="auto">
            <a:xfrm>
              <a:off x="4577610" y="2610434"/>
              <a:ext cx="91440" cy="0"/>
            </a:xfrm>
            <a:prstGeom prst="line">
              <a:avLst/>
            </a:prstGeom>
            <a:noFill/>
            <a:ln w="28575" cap="flat" cmpd="sng" algn="ctr">
              <a:solidFill>
                <a:schemeClr val="bg1"/>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4E598364-79EF-4039-A8FA-810A96429337}"/>
                </a:ext>
              </a:extLst>
            </p:cNvPr>
            <p:cNvCxnSpPr/>
            <p:nvPr/>
          </p:nvCxnSpPr>
          <p:spPr bwMode="auto">
            <a:xfrm>
              <a:off x="4577610" y="2762834"/>
              <a:ext cx="91440" cy="0"/>
            </a:xfrm>
            <a:prstGeom prst="line">
              <a:avLst/>
            </a:prstGeom>
            <a:noFill/>
            <a:ln w="28575" cap="flat" cmpd="sng" algn="ctr">
              <a:solidFill>
                <a:schemeClr val="bg1"/>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E69CFB44-ACC0-451D-906B-86F28B78AC6E}"/>
                </a:ext>
              </a:extLst>
            </p:cNvPr>
            <p:cNvCxnSpPr/>
            <p:nvPr/>
          </p:nvCxnSpPr>
          <p:spPr bwMode="auto">
            <a:xfrm>
              <a:off x="4577610" y="2915234"/>
              <a:ext cx="91440" cy="0"/>
            </a:xfrm>
            <a:prstGeom prst="line">
              <a:avLst/>
            </a:prstGeom>
            <a:noFill/>
            <a:ln w="28575" cap="flat" cmpd="sng" algn="ctr">
              <a:solidFill>
                <a:schemeClr val="bg1"/>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3C1F4AA8-AA82-43DD-A938-9F88D25DBCAC}"/>
                </a:ext>
              </a:extLst>
            </p:cNvPr>
            <p:cNvCxnSpPr/>
            <p:nvPr/>
          </p:nvCxnSpPr>
          <p:spPr bwMode="auto">
            <a:xfrm>
              <a:off x="4577610" y="3067634"/>
              <a:ext cx="91440" cy="0"/>
            </a:xfrm>
            <a:prstGeom prst="line">
              <a:avLst/>
            </a:prstGeom>
            <a:noFill/>
            <a:ln w="28575" cap="flat" cmpd="sng" algn="ctr">
              <a:solidFill>
                <a:schemeClr val="bg1"/>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7DC0D15E-864A-42F7-ADC4-B9A6E2C53BE9}"/>
                </a:ext>
              </a:extLst>
            </p:cNvPr>
            <p:cNvCxnSpPr/>
            <p:nvPr/>
          </p:nvCxnSpPr>
          <p:spPr bwMode="auto">
            <a:xfrm>
              <a:off x="4577610" y="3220034"/>
              <a:ext cx="91440" cy="0"/>
            </a:xfrm>
            <a:prstGeom prst="line">
              <a:avLst/>
            </a:prstGeom>
            <a:noFill/>
            <a:ln w="28575" cap="flat" cmpd="sng" algn="ctr">
              <a:solidFill>
                <a:schemeClr val="bg1"/>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84708277-07A9-4E13-B4FD-3D387CE7E766}"/>
                </a:ext>
              </a:extLst>
            </p:cNvPr>
            <p:cNvCxnSpPr/>
            <p:nvPr/>
          </p:nvCxnSpPr>
          <p:spPr bwMode="auto">
            <a:xfrm>
              <a:off x="4577610" y="3372434"/>
              <a:ext cx="91440" cy="0"/>
            </a:xfrm>
            <a:prstGeom prst="line">
              <a:avLst/>
            </a:prstGeom>
            <a:noFill/>
            <a:ln w="28575" cap="flat" cmpd="sng" algn="ctr">
              <a:solidFill>
                <a:schemeClr val="bg1"/>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5B66A63E-4233-4779-8214-93925A77FD56}"/>
                </a:ext>
              </a:extLst>
            </p:cNvPr>
            <p:cNvCxnSpPr/>
            <p:nvPr/>
          </p:nvCxnSpPr>
          <p:spPr bwMode="auto">
            <a:xfrm>
              <a:off x="4577610" y="3524834"/>
              <a:ext cx="91440" cy="0"/>
            </a:xfrm>
            <a:prstGeom prst="line">
              <a:avLst/>
            </a:prstGeom>
            <a:noFill/>
            <a:ln w="28575" cap="flat" cmpd="sng" algn="ctr">
              <a:solidFill>
                <a:schemeClr val="bg1"/>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483C6CCF-6905-4997-92E8-EA043B08EB9F}"/>
                </a:ext>
              </a:extLst>
            </p:cNvPr>
            <p:cNvCxnSpPr/>
            <p:nvPr/>
          </p:nvCxnSpPr>
          <p:spPr bwMode="auto">
            <a:xfrm>
              <a:off x="4577610" y="3677234"/>
              <a:ext cx="91440" cy="0"/>
            </a:xfrm>
            <a:prstGeom prst="line">
              <a:avLst/>
            </a:prstGeom>
            <a:noFill/>
            <a:ln w="28575" cap="flat" cmpd="sng" algn="ctr">
              <a:solidFill>
                <a:schemeClr val="bg1"/>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B3625DF1-86C7-444A-9AE0-70BAC1F4C67A}"/>
                </a:ext>
              </a:extLst>
            </p:cNvPr>
            <p:cNvCxnSpPr/>
            <p:nvPr/>
          </p:nvCxnSpPr>
          <p:spPr bwMode="auto">
            <a:xfrm>
              <a:off x="4577610" y="3829634"/>
              <a:ext cx="91440" cy="0"/>
            </a:xfrm>
            <a:prstGeom prst="line">
              <a:avLst/>
            </a:prstGeom>
            <a:noFill/>
            <a:ln w="28575" cap="flat" cmpd="sng" algn="ctr">
              <a:solidFill>
                <a:schemeClr val="bg1"/>
              </a:solidFill>
              <a:prstDash val="solid"/>
              <a:round/>
              <a:headEnd type="none" w="med" len="med"/>
              <a:tailEnd type="none" w="med" len="med"/>
            </a:ln>
            <a:effectLst/>
          </p:spPr>
        </p:cxnSp>
      </p:grpSp>
      <p:grpSp>
        <p:nvGrpSpPr>
          <p:cNvPr id="49" name="Group 48">
            <a:extLst>
              <a:ext uri="{FF2B5EF4-FFF2-40B4-BE49-F238E27FC236}">
                <a16:creationId xmlns:a16="http://schemas.microsoft.com/office/drawing/2014/main" id="{B01EDF12-8242-4FB6-AF09-04204A8D57E4}"/>
              </a:ext>
            </a:extLst>
          </p:cNvPr>
          <p:cNvGrpSpPr/>
          <p:nvPr/>
        </p:nvGrpSpPr>
        <p:grpSpPr>
          <a:xfrm rot="5400000">
            <a:off x="6112828" y="1748395"/>
            <a:ext cx="81249" cy="5924994"/>
            <a:chOff x="4577610" y="2305634"/>
            <a:chExt cx="91440" cy="1524000"/>
          </a:xfrm>
        </p:grpSpPr>
        <p:cxnSp>
          <p:nvCxnSpPr>
            <p:cNvPr id="50" name="Straight Connector 49">
              <a:extLst>
                <a:ext uri="{FF2B5EF4-FFF2-40B4-BE49-F238E27FC236}">
                  <a16:creationId xmlns:a16="http://schemas.microsoft.com/office/drawing/2014/main" id="{7FE08715-12C9-478B-860F-B1AAEB24158E}"/>
                </a:ext>
              </a:extLst>
            </p:cNvPr>
            <p:cNvCxnSpPr/>
            <p:nvPr/>
          </p:nvCxnSpPr>
          <p:spPr bwMode="auto">
            <a:xfrm>
              <a:off x="4577610" y="2305634"/>
              <a:ext cx="91440" cy="0"/>
            </a:xfrm>
            <a:prstGeom prst="line">
              <a:avLst/>
            </a:prstGeom>
            <a:noFill/>
            <a:ln w="28575" cap="flat" cmpd="sng" algn="ctr">
              <a:solidFill>
                <a:schemeClr val="bg1"/>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9B6AF719-85A4-416B-8D28-25026DE2C5F4}"/>
                </a:ext>
              </a:extLst>
            </p:cNvPr>
            <p:cNvCxnSpPr/>
            <p:nvPr/>
          </p:nvCxnSpPr>
          <p:spPr bwMode="auto">
            <a:xfrm>
              <a:off x="4577610" y="2458034"/>
              <a:ext cx="91440" cy="0"/>
            </a:xfrm>
            <a:prstGeom prst="line">
              <a:avLst/>
            </a:prstGeom>
            <a:noFill/>
            <a:ln w="28575" cap="flat" cmpd="sng" algn="ctr">
              <a:solidFill>
                <a:schemeClr val="bg1"/>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CDEDE58D-012F-4071-A282-1A09E5AAECB7}"/>
                </a:ext>
              </a:extLst>
            </p:cNvPr>
            <p:cNvCxnSpPr/>
            <p:nvPr/>
          </p:nvCxnSpPr>
          <p:spPr bwMode="auto">
            <a:xfrm>
              <a:off x="4577610" y="2610434"/>
              <a:ext cx="91440" cy="0"/>
            </a:xfrm>
            <a:prstGeom prst="line">
              <a:avLst/>
            </a:prstGeom>
            <a:noFill/>
            <a:ln w="28575" cap="flat" cmpd="sng" algn="ctr">
              <a:solidFill>
                <a:schemeClr val="bg1"/>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6661E738-35F6-48F5-82F7-82B2DC7CC76F}"/>
                </a:ext>
              </a:extLst>
            </p:cNvPr>
            <p:cNvCxnSpPr/>
            <p:nvPr/>
          </p:nvCxnSpPr>
          <p:spPr bwMode="auto">
            <a:xfrm>
              <a:off x="4577610" y="2762834"/>
              <a:ext cx="91440" cy="0"/>
            </a:xfrm>
            <a:prstGeom prst="line">
              <a:avLst/>
            </a:prstGeom>
            <a:noFill/>
            <a:ln w="28575" cap="flat" cmpd="sng" algn="ctr">
              <a:solidFill>
                <a:schemeClr val="bg1"/>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0DD0B9D3-D56F-4174-9EDF-50B69AC81557}"/>
                </a:ext>
              </a:extLst>
            </p:cNvPr>
            <p:cNvCxnSpPr/>
            <p:nvPr/>
          </p:nvCxnSpPr>
          <p:spPr bwMode="auto">
            <a:xfrm>
              <a:off x="4577610" y="2915234"/>
              <a:ext cx="91440" cy="0"/>
            </a:xfrm>
            <a:prstGeom prst="line">
              <a:avLst/>
            </a:prstGeom>
            <a:noFill/>
            <a:ln w="28575" cap="flat" cmpd="sng" algn="ctr">
              <a:solidFill>
                <a:schemeClr val="bg1"/>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52FE5CD0-E286-4B4E-8E04-E35E6B85E8F3}"/>
                </a:ext>
              </a:extLst>
            </p:cNvPr>
            <p:cNvCxnSpPr/>
            <p:nvPr/>
          </p:nvCxnSpPr>
          <p:spPr bwMode="auto">
            <a:xfrm>
              <a:off x="4577610" y="3067634"/>
              <a:ext cx="91440" cy="0"/>
            </a:xfrm>
            <a:prstGeom prst="line">
              <a:avLst/>
            </a:prstGeom>
            <a:noFill/>
            <a:ln w="28575" cap="flat" cmpd="sng" algn="ctr">
              <a:solidFill>
                <a:schemeClr val="bg1"/>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E2B7FAE5-96F4-4207-8E3D-678E63A691DD}"/>
                </a:ext>
              </a:extLst>
            </p:cNvPr>
            <p:cNvCxnSpPr/>
            <p:nvPr/>
          </p:nvCxnSpPr>
          <p:spPr bwMode="auto">
            <a:xfrm>
              <a:off x="4577610" y="3220034"/>
              <a:ext cx="91440" cy="0"/>
            </a:xfrm>
            <a:prstGeom prst="line">
              <a:avLst/>
            </a:prstGeom>
            <a:noFill/>
            <a:ln w="28575" cap="flat" cmpd="sng" algn="ctr">
              <a:solidFill>
                <a:schemeClr val="bg1"/>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D3492740-2EA3-4075-BE3E-73E5E74C8EB5}"/>
                </a:ext>
              </a:extLst>
            </p:cNvPr>
            <p:cNvCxnSpPr/>
            <p:nvPr/>
          </p:nvCxnSpPr>
          <p:spPr bwMode="auto">
            <a:xfrm>
              <a:off x="4577610" y="3372434"/>
              <a:ext cx="91440" cy="0"/>
            </a:xfrm>
            <a:prstGeom prst="line">
              <a:avLst/>
            </a:prstGeom>
            <a:noFill/>
            <a:ln w="28575" cap="flat" cmpd="sng" algn="ctr">
              <a:solidFill>
                <a:schemeClr val="bg1"/>
              </a:solidFill>
              <a:prstDash val="solid"/>
              <a:round/>
              <a:headEnd type="none" w="med" len="med"/>
              <a:tailEnd type="none" w="med" len="med"/>
            </a:ln>
            <a:effectLst/>
          </p:spPr>
        </p:cxnSp>
        <p:cxnSp>
          <p:nvCxnSpPr>
            <p:cNvPr id="58" name="Straight Connector 57">
              <a:extLst>
                <a:ext uri="{FF2B5EF4-FFF2-40B4-BE49-F238E27FC236}">
                  <a16:creationId xmlns:a16="http://schemas.microsoft.com/office/drawing/2014/main" id="{119E9D7F-336B-4F77-905B-9C2E1E39B748}"/>
                </a:ext>
              </a:extLst>
            </p:cNvPr>
            <p:cNvCxnSpPr/>
            <p:nvPr/>
          </p:nvCxnSpPr>
          <p:spPr bwMode="auto">
            <a:xfrm>
              <a:off x="4577610" y="3524834"/>
              <a:ext cx="91440" cy="0"/>
            </a:xfrm>
            <a:prstGeom prst="line">
              <a:avLst/>
            </a:prstGeom>
            <a:noFill/>
            <a:ln w="28575" cap="flat" cmpd="sng" algn="ctr">
              <a:solidFill>
                <a:schemeClr val="bg1"/>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571A0C4F-BF94-4832-92D6-0ED3E4599F80}"/>
                </a:ext>
              </a:extLst>
            </p:cNvPr>
            <p:cNvCxnSpPr/>
            <p:nvPr/>
          </p:nvCxnSpPr>
          <p:spPr bwMode="auto">
            <a:xfrm>
              <a:off x="4577610" y="3677234"/>
              <a:ext cx="91440" cy="0"/>
            </a:xfrm>
            <a:prstGeom prst="line">
              <a:avLst/>
            </a:prstGeom>
            <a:noFill/>
            <a:ln w="28575" cap="flat" cmpd="sng" algn="ctr">
              <a:solidFill>
                <a:schemeClr val="bg1"/>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B9BE2EA0-9EBD-4180-AE6C-B986EC6F416F}"/>
                </a:ext>
              </a:extLst>
            </p:cNvPr>
            <p:cNvCxnSpPr/>
            <p:nvPr/>
          </p:nvCxnSpPr>
          <p:spPr bwMode="auto">
            <a:xfrm>
              <a:off x="4577610" y="3829634"/>
              <a:ext cx="91440" cy="0"/>
            </a:xfrm>
            <a:prstGeom prst="line">
              <a:avLst/>
            </a:prstGeom>
            <a:noFill/>
            <a:ln w="28575" cap="flat" cmpd="sng" algn="ctr">
              <a:solidFill>
                <a:schemeClr val="bg1"/>
              </a:solidFill>
              <a:prstDash val="solid"/>
              <a:round/>
              <a:headEnd type="none" w="med" len="med"/>
              <a:tailEnd type="none" w="med" len="med"/>
            </a:ln>
            <a:effectLst/>
          </p:spPr>
        </p:cxnSp>
      </p:grpSp>
      <p:cxnSp>
        <p:nvCxnSpPr>
          <p:cNvPr id="61" name="Straight Connector 60">
            <a:extLst>
              <a:ext uri="{FF2B5EF4-FFF2-40B4-BE49-F238E27FC236}">
                <a16:creationId xmlns:a16="http://schemas.microsoft.com/office/drawing/2014/main" id="{39C26FF6-3251-4676-9C3D-3C8E120856D8}"/>
              </a:ext>
            </a:extLst>
          </p:cNvPr>
          <p:cNvCxnSpPr/>
          <p:nvPr/>
        </p:nvCxnSpPr>
        <p:spPr bwMode="auto">
          <a:xfrm rot="5400000">
            <a:off x="9654071" y="4711828"/>
            <a:ext cx="81249" cy="0"/>
          </a:xfrm>
          <a:prstGeom prst="line">
            <a:avLst/>
          </a:prstGeom>
          <a:noFill/>
          <a:ln w="28575" cap="flat" cmpd="sng" algn="ctr">
            <a:solidFill>
              <a:schemeClr val="bg1"/>
            </a:solidFill>
            <a:prstDash val="solid"/>
            <a:round/>
            <a:headEnd type="none" w="med" len="med"/>
            <a:tailEnd type="none" w="med" len="med"/>
          </a:ln>
          <a:effectLst/>
        </p:spPr>
      </p:cxnSp>
      <p:sp>
        <p:nvSpPr>
          <p:cNvPr id="62" name="TextBox 61">
            <a:extLst>
              <a:ext uri="{FF2B5EF4-FFF2-40B4-BE49-F238E27FC236}">
                <a16:creationId xmlns:a16="http://schemas.microsoft.com/office/drawing/2014/main" id="{E4EB26F2-D7C2-4DD2-B7E0-B71E4A6EB438}"/>
              </a:ext>
            </a:extLst>
          </p:cNvPr>
          <p:cNvSpPr txBox="1"/>
          <p:nvPr/>
        </p:nvSpPr>
        <p:spPr bwMode="auto">
          <a:xfrm>
            <a:off x="2640202" y="1952217"/>
            <a:ext cx="5357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100</a:t>
            </a:r>
          </a:p>
        </p:txBody>
      </p:sp>
      <p:sp>
        <p:nvSpPr>
          <p:cNvPr id="63" name="TextBox 62">
            <a:extLst>
              <a:ext uri="{FF2B5EF4-FFF2-40B4-BE49-F238E27FC236}">
                <a16:creationId xmlns:a16="http://schemas.microsoft.com/office/drawing/2014/main" id="{E8C3A376-194F-4EBA-B60A-31E8C74875F7}"/>
              </a:ext>
            </a:extLst>
          </p:cNvPr>
          <p:cNvSpPr txBox="1"/>
          <p:nvPr/>
        </p:nvSpPr>
        <p:spPr bwMode="auto">
          <a:xfrm>
            <a:off x="2757222" y="2216813"/>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90</a:t>
            </a:r>
          </a:p>
        </p:txBody>
      </p:sp>
      <p:sp>
        <p:nvSpPr>
          <p:cNvPr id="64" name="TextBox 63">
            <a:extLst>
              <a:ext uri="{FF2B5EF4-FFF2-40B4-BE49-F238E27FC236}">
                <a16:creationId xmlns:a16="http://schemas.microsoft.com/office/drawing/2014/main" id="{346C2506-09A1-43CA-A17C-79C0716BBD43}"/>
              </a:ext>
            </a:extLst>
          </p:cNvPr>
          <p:cNvSpPr txBox="1"/>
          <p:nvPr/>
        </p:nvSpPr>
        <p:spPr bwMode="auto">
          <a:xfrm>
            <a:off x="2757222" y="2464580"/>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80</a:t>
            </a:r>
          </a:p>
        </p:txBody>
      </p:sp>
      <p:sp>
        <p:nvSpPr>
          <p:cNvPr id="65" name="TextBox 64">
            <a:extLst>
              <a:ext uri="{FF2B5EF4-FFF2-40B4-BE49-F238E27FC236}">
                <a16:creationId xmlns:a16="http://schemas.microsoft.com/office/drawing/2014/main" id="{D86A25CF-4CCF-4C7D-A4F7-8FF7642BAF99}"/>
              </a:ext>
            </a:extLst>
          </p:cNvPr>
          <p:cNvSpPr txBox="1"/>
          <p:nvPr/>
        </p:nvSpPr>
        <p:spPr bwMode="auto">
          <a:xfrm>
            <a:off x="2757222" y="2728242"/>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70</a:t>
            </a:r>
          </a:p>
        </p:txBody>
      </p:sp>
      <p:sp>
        <p:nvSpPr>
          <p:cNvPr id="66" name="TextBox 65">
            <a:extLst>
              <a:ext uri="{FF2B5EF4-FFF2-40B4-BE49-F238E27FC236}">
                <a16:creationId xmlns:a16="http://schemas.microsoft.com/office/drawing/2014/main" id="{1CB47020-F9E9-411B-AFD3-E5BEEA5BAFEB}"/>
              </a:ext>
            </a:extLst>
          </p:cNvPr>
          <p:cNvSpPr txBox="1"/>
          <p:nvPr/>
        </p:nvSpPr>
        <p:spPr bwMode="auto">
          <a:xfrm>
            <a:off x="2757222" y="2976009"/>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60</a:t>
            </a:r>
          </a:p>
        </p:txBody>
      </p:sp>
      <p:sp>
        <p:nvSpPr>
          <p:cNvPr id="67" name="TextBox 66">
            <a:extLst>
              <a:ext uri="{FF2B5EF4-FFF2-40B4-BE49-F238E27FC236}">
                <a16:creationId xmlns:a16="http://schemas.microsoft.com/office/drawing/2014/main" id="{602077CF-3397-48AE-8ADA-098FA04D0A4E}"/>
              </a:ext>
            </a:extLst>
          </p:cNvPr>
          <p:cNvSpPr txBox="1"/>
          <p:nvPr/>
        </p:nvSpPr>
        <p:spPr bwMode="auto">
          <a:xfrm>
            <a:off x="2757222" y="3233125"/>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50</a:t>
            </a:r>
          </a:p>
        </p:txBody>
      </p:sp>
      <p:sp>
        <p:nvSpPr>
          <p:cNvPr id="68" name="TextBox 67">
            <a:extLst>
              <a:ext uri="{FF2B5EF4-FFF2-40B4-BE49-F238E27FC236}">
                <a16:creationId xmlns:a16="http://schemas.microsoft.com/office/drawing/2014/main" id="{84AE5AE2-0A42-4199-9D2D-FE078E8B704B}"/>
              </a:ext>
            </a:extLst>
          </p:cNvPr>
          <p:cNvSpPr txBox="1"/>
          <p:nvPr/>
        </p:nvSpPr>
        <p:spPr bwMode="auto">
          <a:xfrm>
            <a:off x="2757222" y="3480892"/>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40</a:t>
            </a:r>
          </a:p>
        </p:txBody>
      </p:sp>
      <p:sp>
        <p:nvSpPr>
          <p:cNvPr id="69" name="TextBox 68">
            <a:extLst>
              <a:ext uri="{FF2B5EF4-FFF2-40B4-BE49-F238E27FC236}">
                <a16:creationId xmlns:a16="http://schemas.microsoft.com/office/drawing/2014/main" id="{3062113A-3468-4CCA-84BA-817A5A4E5B6A}"/>
              </a:ext>
            </a:extLst>
          </p:cNvPr>
          <p:cNvSpPr txBox="1"/>
          <p:nvPr/>
        </p:nvSpPr>
        <p:spPr bwMode="auto">
          <a:xfrm>
            <a:off x="2757222" y="3744554"/>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30</a:t>
            </a:r>
          </a:p>
        </p:txBody>
      </p:sp>
      <p:sp>
        <p:nvSpPr>
          <p:cNvPr id="70" name="TextBox 69">
            <a:extLst>
              <a:ext uri="{FF2B5EF4-FFF2-40B4-BE49-F238E27FC236}">
                <a16:creationId xmlns:a16="http://schemas.microsoft.com/office/drawing/2014/main" id="{58B51D72-884A-46B0-AADB-D1BAC2F5A6F0}"/>
              </a:ext>
            </a:extLst>
          </p:cNvPr>
          <p:cNvSpPr txBox="1"/>
          <p:nvPr/>
        </p:nvSpPr>
        <p:spPr bwMode="auto">
          <a:xfrm>
            <a:off x="2757222" y="3992321"/>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20</a:t>
            </a:r>
          </a:p>
        </p:txBody>
      </p:sp>
      <p:sp>
        <p:nvSpPr>
          <p:cNvPr id="71" name="TextBox 70">
            <a:extLst>
              <a:ext uri="{FF2B5EF4-FFF2-40B4-BE49-F238E27FC236}">
                <a16:creationId xmlns:a16="http://schemas.microsoft.com/office/drawing/2014/main" id="{380246DE-7743-4B41-8DF7-04C736E05F1B}"/>
              </a:ext>
            </a:extLst>
          </p:cNvPr>
          <p:cNvSpPr txBox="1"/>
          <p:nvPr/>
        </p:nvSpPr>
        <p:spPr bwMode="auto">
          <a:xfrm>
            <a:off x="2757222" y="4233543"/>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a:t>
            </a:r>
          </a:p>
        </p:txBody>
      </p:sp>
      <p:sp>
        <p:nvSpPr>
          <p:cNvPr id="72" name="TextBox 71">
            <a:extLst>
              <a:ext uri="{FF2B5EF4-FFF2-40B4-BE49-F238E27FC236}">
                <a16:creationId xmlns:a16="http://schemas.microsoft.com/office/drawing/2014/main" id="{E9B6DE33-0F55-49F9-97CC-E28B0CC12181}"/>
              </a:ext>
            </a:extLst>
          </p:cNvPr>
          <p:cNvSpPr txBox="1"/>
          <p:nvPr/>
        </p:nvSpPr>
        <p:spPr bwMode="auto">
          <a:xfrm>
            <a:off x="2874240" y="4481310"/>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73" name="TextBox 72">
            <a:extLst>
              <a:ext uri="{FF2B5EF4-FFF2-40B4-BE49-F238E27FC236}">
                <a16:creationId xmlns:a16="http://schemas.microsoft.com/office/drawing/2014/main" id="{3E595665-0564-44DE-999D-58B8D248BA7F}"/>
              </a:ext>
            </a:extLst>
          </p:cNvPr>
          <p:cNvSpPr txBox="1"/>
          <p:nvPr/>
        </p:nvSpPr>
        <p:spPr bwMode="auto">
          <a:xfrm>
            <a:off x="3043469" y="4687002"/>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74" name="TextBox 73">
            <a:extLst>
              <a:ext uri="{FF2B5EF4-FFF2-40B4-BE49-F238E27FC236}">
                <a16:creationId xmlns:a16="http://schemas.microsoft.com/office/drawing/2014/main" id="{ADC3ADB3-87F2-41A4-8BA7-86164B4F13F3}"/>
              </a:ext>
            </a:extLst>
          </p:cNvPr>
          <p:cNvSpPr txBox="1"/>
          <p:nvPr/>
        </p:nvSpPr>
        <p:spPr bwMode="auto">
          <a:xfrm>
            <a:off x="3627825" y="4687002"/>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a:t>
            </a:r>
          </a:p>
        </p:txBody>
      </p:sp>
      <p:sp>
        <p:nvSpPr>
          <p:cNvPr id="75" name="TextBox 74">
            <a:extLst>
              <a:ext uri="{FF2B5EF4-FFF2-40B4-BE49-F238E27FC236}">
                <a16:creationId xmlns:a16="http://schemas.microsoft.com/office/drawing/2014/main" id="{AF51F398-55EB-4D06-8A69-F15344AFB76E}"/>
              </a:ext>
            </a:extLst>
          </p:cNvPr>
          <p:cNvSpPr txBox="1"/>
          <p:nvPr/>
        </p:nvSpPr>
        <p:spPr bwMode="auto">
          <a:xfrm>
            <a:off x="4171832" y="4687002"/>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12</a:t>
            </a:r>
          </a:p>
        </p:txBody>
      </p:sp>
      <p:sp>
        <p:nvSpPr>
          <p:cNvPr id="76" name="TextBox 75">
            <a:extLst>
              <a:ext uri="{FF2B5EF4-FFF2-40B4-BE49-F238E27FC236}">
                <a16:creationId xmlns:a16="http://schemas.microsoft.com/office/drawing/2014/main" id="{B0F8363A-D69B-47BB-861D-3586D859F17B}"/>
              </a:ext>
            </a:extLst>
          </p:cNvPr>
          <p:cNvSpPr txBox="1"/>
          <p:nvPr/>
        </p:nvSpPr>
        <p:spPr bwMode="auto">
          <a:xfrm>
            <a:off x="4756186" y="4687002"/>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18</a:t>
            </a:r>
          </a:p>
        </p:txBody>
      </p:sp>
      <p:sp>
        <p:nvSpPr>
          <p:cNvPr id="77" name="TextBox 76">
            <a:extLst>
              <a:ext uri="{FF2B5EF4-FFF2-40B4-BE49-F238E27FC236}">
                <a16:creationId xmlns:a16="http://schemas.microsoft.com/office/drawing/2014/main" id="{5B054B29-1E93-47A5-942E-6D6C3DCAC25C}"/>
              </a:ext>
            </a:extLst>
          </p:cNvPr>
          <p:cNvSpPr txBox="1"/>
          <p:nvPr/>
        </p:nvSpPr>
        <p:spPr bwMode="auto">
          <a:xfrm>
            <a:off x="5351761" y="4687002"/>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24</a:t>
            </a:r>
          </a:p>
        </p:txBody>
      </p:sp>
      <p:sp>
        <p:nvSpPr>
          <p:cNvPr id="78" name="TextBox 77">
            <a:extLst>
              <a:ext uri="{FF2B5EF4-FFF2-40B4-BE49-F238E27FC236}">
                <a16:creationId xmlns:a16="http://schemas.microsoft.com/office/drawing/2014/main" id="{7A722F07-1FCE-4B56-B004-E13A0DFD9FFC}"/>
              </a:ext>
            </a:extLst>
          </p:cNvPr>
          <p:cNvSpPr txBox="1"/>
          <p:nvPr/>
        </p:nvSpPr>
        <p:spPr bwMode="auto">
          <a:xfrm>
            <a:off x="5952946" y="4687002"/>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30</a:t>
            </a:r>
          </a:p>
        </p:txBody>
      </p:sp>
      <p:sp>
        <p:nvSpPr>
          <p:cNvPr id="79" name="TextBox 78">
            <a:extLst>
              <a:ext uri="{FF2B5EF4-FFF2-40B4-BE49-F238E27FC236}">
                <a16:creationId xmlns:a16="http://schemas.microsoft.com/office/drawing/2014/main" id="{296CBE6B-78E2-450A-939A-94047A1E60F9}"/>
              </a:ext>
            </a:extLst>
          </p:cNvPr>
          <p:cNvSpPr txBox="1"/>
          <p:nvPr/>
        </p:nvSpPr>
        <p:spPr bwMode="auto">
          <a:xfrm>
            <a:off x="6542912" y="4687002"/>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36</a:t>
            </a:r>
          </a:p>
        </p:txBody>
      </p:sp>
      <p:sp>
        <p:nvSpPr>
          <p:cNvPr id="80" name="TextBox 79">
            <a:extLst>
              <a:ext uri="{FF2B5EF4-FFF2-40B4-BE49-F238E27FC236}">
                <a16:creationId xmlns:a16="http://schemas.microsoft.com/office/drawing/2014/main" id="{190816E6-CE20-440C-8F97-5F06FE03FCF7}"/>
              </a:ext>
            </a:extLst>
          </p:cNvPr>
          <p:cNvSpPr txBox="1"/>
          <p:nvPr/>
        </p:nvSpPr>
        <p:spPr bwMode="auto">
          <a:xfrm>
            <a:off x="7138487" y="4687002"/>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42</a:t>
            </a:r>
          </a:p>
        </p:txBody>
      </p:sp>
      <p:sp>
        <p:nvSpPr>
          <p:cNvPr id="81" name="TextBox 80">
            <a:extLst>
              <a:ext uri="{FF2B5EF4-FFF2-40B4-BE49-F238E27FC236}">
                <a16:creationId xmlns:a16="http://schemas.microsoft.com/office/drawing/2014/main" id="{8C810AE1-C742-46AE-A34E-ED3BD468370A}"/>
              </a:ext>
            </a:extLst>
          </p:cNvPr>
          <p:cNvSpPr txBox="1"/>
          <p:nvPr/>
        </p:nvSpPr>
        <p:spPr bwMode="auto">
          <a:xfrm>
            <a:off x="7724646" y="4687002"/>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48</a:t>
            </a:r>
          </a:p>
        </p:txBody>
      </p:sp>
      <p:sp>
        <p:nvSpPr>
          <p:cNvPr id="82" name="TextBox 81">
            <a:extLst>
              <a:ext uri="{FF2B5EF4-FFF2-40B4-BE49-F238E27FC236}">
                <a16:creationId xmlns:a16="http://schemas.microsoft.com/office/drawing/2014/main" id="{4DB4FB04-54B2-4A52-9C60-5816B46F0F5B}"/>
              </a:ext>
            </a:extLst>
          </p:cNvPr>
          <p:cNvSpPr txBox="1"/>
          <p:nvPr/>
        </p:nvSpPr>
        <p:spPr bwMode="auto">
          <a:xfrm>
            <a:off x="8320220" y="4687002"/>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54</a:t>
            </a:r>
          </a:p>
        </p:txBody>
      </p:sp>
      <p:sp>
        <p:nvSpPr>
          <p:cNvPr id="83" name="TextBox 82">
            <a:extLst>
              <a:ext uri="{FF2B5EF4-FFF2-40B4-BE49-F238E27FC236}">
                <a16:creationId xmlns:a16="http://schemas.microsoft.com/office/drawing/2014/main" id="{E4E28803-A51A-49A2-AD53-9FCDA1DF57B7}"/>
              </a:ext>
            </a:extLst>
          </p:cNvPr>
          <p:cNvSpPr txBox="1"/>
          <p:nvPr/>
        </p:nvSpPr>
        <p:spPr bwMode="auto">
          <a:xfrm>
            <a:off x="8915796" y="4687002"/>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60</a:t>
            </a:r>
          </a:p>
        </p:txBody>
      </p:sp>
      <p:sp>
        <p:nvSpPr>
          <p:cNvPr id="84" name="TextBox 83">
            <a:extLst>
              <a:ext uri="{FF2B5EF4-FFF2-40B4-BE49-F238E27FC236}">
                <a16:creationId xmlns:a16="http://schemas.microsoft.com/office/drawing/2014/main" id="{F4911A18-C91E-40C6-A8A5-7A0ED2021FC3}"/>
              </a:ext>
            </a:extLst>
          </p:cNvPr>
          <p:cNvSpPr txBox="1"/>
          <p:nvPr/>
        </p:nvSpPr>
        <p:spPr bwMode="auto">
          <a:xfrm>
            <a:off x="9494542" y="4687002"/>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66</a:t>
            </a:r>
          </a:p>
        </p:txBody>
      </p:sp>
      <p:sp>
        <p:nvSpPr>
          <p:cNvPr id="85" name="Freeform: Shape 84">
            <a:extLst>
              <a:ext uri="{FF2B5EF4-FFF2-40B4-BE49-F238E27FC236}">
                <a16:creationId xmlns:a16="http://schemas.microsoft.com/office/drawing/2014/main" id="{3937A627-6B96-4B78-9422-A17ECAF7FD39}"/>
              </a:ext>
            </a:extLst>
          </p:cNvPr>
          <p:cNvSpPr/>
          <p:nvPr/>
        </p:nvSpPr>
        <p:spPr bwMode="auto">
          <a:xfrm>
            <a:off x="3198635" y="2128893"/>
            <a:ext cx="6309007" cy="1023845"/>
          </a:xfrm>
          <a:custGeom>
            <a:avLst/>
            <a:gdLst>
              <a:gd name="connsiteX0" fmla="*/ 6309007 w 6309007"/>
              <a:gd name="connsiteY0" fmla="*/ 1023845 h 1023845"/>
              <a:gd name="connsiteX1" fmla="*/ 5323997 w 6309007"/>
              <a:gd name="connsiteY1" fmla="*/ 1023845 h 1023845"/>
              <a:gd name="connsiteX2" fmla="*/ 5323997 w 6309007"/>
              <a:gd name="connsiteY2" fmla="*/ 949705 h 1023845"/>
              <a:gd name="connsiteX3" fmla="*/ 5087453 w 6309007"/>
              <a:gd name="connsiteY3" fmla="*/ 949705 h 1023845"/>
              <a:gd name="connsiteX4" fmla="*/ 5087453 w 6309007"/>
              <a:gd name="connsiteY4" fmla="*/ 896747 h 1023845"/>
              <a:gd name="connsiteX5" fmla="*/ 4391944 w 6309007"/>
              <a:gd name="connsiteY5" fmla="*/ 896747 h 1023845"/>
              <a:gd name="connsiteX6" fmla="*/ 4391944 w 6309007"/>
              <a:gd name="connsiteY6" fmla="*/ 861442 h 1023845"/>
              <a:gd name="connsiteX7" fmla="*/ 4324865 w 6309007"/>
              <a:gd name="connsiteY7" fmla="*/ 861442 h 1023845"/>
              <a:gd name="connsiteX8" fmla="*/ 4324865 w 6309007"/>
              <a:gd name="connsiteY8" fmla="*/ 836729 h 1023845"/>
              <a:gd name="connsiteX9" fmla="*/ 4271907 w 6309007"/>
              <a:gd name="connsiteY9" fmla="*/ 836729 h 1023845"/>
              <a:gd name="connsiteX10" fmla="*/ 4271907 w 6309007"/>
              <a:gd name="connsiteY10" fmla="*/ 815546 h 1023845"/>
              <a:gd name="connsiteX11" fmla="*/ 3767045 w 6309007"/>
              <a:gd name="connsiteY11" fmla="*/ 815546 h 1023845"/>
              <a:gd name="connsiteX12" fmla="*/ 3767045 w 6309007"/>
              <a:gd name="connsiteY12" fmla="*/ 790832 h 1023845"/>
              <a:gd name="connsiteX13" fmla="*/ 3590520 w 6309007"/>
              <a:gd name="connsiteY13" fmla="*/ 790832 h 1023845"/>
              <a:gd name="connsiteX14" fmla="*/ 3590520 w 6309007"/>
              <a:gd name="connsiteY14" fmla="*/ 776710 h 1023845"/>
              <a:gd name="connsiteX15" fmla="*/ 3470483 w 6309007"/>
              <a:gd name="connsiteY15" fmla="*/ 776710 h 1023845"/>
              <a:gd name="connsiteX16" fmla="*/ 3470483 w 6309007"/>
              <a:gd name="connsiteY16" fmla="*/ 759058 h 1023845"/>
              <a:gd name="connsiteX17" fmla="*/ 3286897 w 6309007"/>
              <a:gd name="connsiteY17" fmla="*/ 759058 h 1023845"/>
              <a:gd name="connsiteX18" fmla="*/ 3286897 w 6309007"/>
              <a:gd name="connsiteY18" fmla="*/ 737875 h 1023845"/>
              <a:gd name="connsiteX19" fmla="*/ 3075067 w 6309007"/>
              <a:gd name="connsiteY19" fmla="*/ 737875 h 1023845"/>
              <a:gd name="connsiteX20" fmla="*/ 3075067 w 6309007"/>
              <a:gd name="connsiteY20" fmla="*/ 730814 h 1023845"/>
              <a:gd name="connsiteX21" fmla="*/ 2563144 w 6309007"/>
              <a:gd name="connsiteY21" fmla="*/ 730814 h 1023845"/>
              <a:gd name="connsiteX22" fmla="*/ 2563144 w 6309007"/>
              <a:gd name="connsiteY22" fmla="*/ 730814 h 1023845"/>
              <a:gd name="connsiteX23" fmla="*/ 2563144 w 6309007"/>
              <a:gd name="connsiteY23" fmla="*/ 702570 h 1023845"/>
              <a:gd name="connsiteX24" fmla="*/ 2411333 w 6309007"/>
              <a:gd name="connsiteY24" fmla="*/ 702570 h 1023845"/>
              <a:gd name="connsiteX25" fmla="*/ 2411333 w 6309007"/>
              <a:gd name="connsiteY25" fmla="*/ 688448 h 1023845"/>
              <a:gd name="connsiteX26" fmla="*/ 2312479 w 6309007"/>
              <a:gd name="connsiteY26" fmla="*/ 688448 h 1023845"/>
              <a:gd name="connsiteX27" fmla="*/ 2312479 w 6309007"/>
              <a:gd name="connsiteY27" fmla="*/ 688448 h 1023845"/>
              <a:gd name="connsiteX28" fmla="*/ 2248929 w 6309007"/>
              <a:gd name="connsiteY28" fmla="*/ 688448 h 1023845"/>
              <a:gd name="connsiteX29" fmla="*/ 2248929 w 6309007"/>
              <a:gd name="connsiteY29" fmla="*/ 660204 h 1023845"/>
              <a:gd name="connsiteX30" fmla="*/ 1881757 w 6309007"/>
              <a:gd name="connsiteY30" fmla="*/ 660204 h 1023845"/>
              <a:gd name="connsiteX31" fmla="*/ 1881757 w 6309007"/>
              <a:gd name="connsiteY31" fmla="*/ 649612 h 1023845"/>
              <a:gd name="connsiteX32" fmla="*/ 1712293 w 6309007"/>
              <a:gd name="connsiteY32" fmla="*/ 649612 h 1023845"/>
              <a:gd name="connsiteX33" fmla="*/ 1712293 w 6309007"/>
              <a:gd name="connsiteY33" fmla="*/ 614307 h 1023845"/>
              <a:gd name="connsiteX34" fmla="*/ 1641683 w 6309007"/>
              <a:gd name="connsiteY34" fmla="*/ 614307 h 1023845"/>
              <a:gd name="connsiteX35" fmla="*/ 1641683 w 6309007"/>
              <a:gd name="connsiteY35" fmla="*/ 593124 h 1023845"/>
              <a:gd name="connsiteX36" fmla="*/ 1581665 w 6309007"/>
              <a:gd name="connsiteY36" fmla="*/ 593124 h 1023845"/>
              <a:gd name="connsiteX37" fmla="*/ 1581665 w 6309007"/>
              <a:gd name="connsiteY37" fmla="*/ 568410 h 1023845"/>
              <a:gd name="connsiteX38" fmla="*/ 1535768 w 6309007"/>
              <a:gd name="connsiteY38" fmla="*/ 568410 h 1023845"/>
              <a:gd name="connsiteX39" fmla="*/ 1535768 w 6309007"/>
              <a:gd name="connsiteY39" fmla="*/ 554288 h 1023845"/>
              <a:gd name="connsiteX40" fmla="*/ 1422792 w 6309007"/>
              <a:gd name="connsiteY40" fmla="*/ 554288 h 1023845"/>
              <a:gd name="connsiteX41" fmla="*/ 1422792 w 6309007"/>
              <a:gd name="connsiteY41" fmla="*/ 536636 h 1023845"/>
              <a:gd name="connsiteX42" fmla="*/ 1369834 w 6309007"/>
              <a:gd name="connsiteY42" fmla="*/ 536636 h 1023845"/>
              <a:gd name="connsiteX43" fmla="*/ 1369834 w 6309007"/>
              <a:gd name="connsiteY43" fmla="*/ 518983 h 1023845"/>
              <a:gd name="connsiteX44" fmla="*/ 1330999 w 6309007"/>
              <a:gd name="connsiteY44" fmla="*/ 518983 h 1023845"/>
              <a:gd name="connsiteX45" fmla="*/ 1330999 w 6309007"/>
              <a:gd name="connsiteY45" fmla="*/ 497800 h 1023845"/>
              <a:gd name="connsiteX46" fmla="*/ 1263919 w 6309007"/>
              <a:gd name="connsiteY46" fmla="*/ 497800 h 1023845"/>
              <a:gd name="connsiteX47" fmla="*/ 1263919 w 6309007"/>
              <a:gd name="connsiteY47" fmla="*/ 480148 h 1023845"/>
              <a:gd name="connsiteX48" fmla="*/ 1218023 w 6309007"/>
              <a:gd name="connsiteY48" fmla="*/ 480148 h 1023845"/>
              <a:gd name="connsiteX49" fmla="*/ 1218023 w 6309007"/>
              <a:gd name="connsiteY49" fmla="*/ 455434 h 1023845"/>
              <a:gd name="connsiteX50" fmla="*/ 1175657 w 6309007"/>
              <a:gd name="connsiteY50" fmla="*/ 455434 h 1023845"/>
              <a:gd name="connsiteX51" fmla="*/ 1175657 w 6309007"/>
              <a:gd name="connsiteY51" fmla="*/ 455434 h 1023845"/>
              <a:gd name="connsiteX52" fmla="*/ 1175657 w 6309007"/>
              <a:gd name="connsiteY52" fmla="*/ 427190 h 1023845"/>
              <a:gd name="connsiteX53" fmla="*/ 1087394 w 6309007"/>
              <a:gd name="connsiteY53" fmla="*/ 427190 h 1023845"/>
              <a:gd name="connsiteX54" fmla="*/ 1087394 w 6309007"/>
              <a:gd name="connsiteY54" fmla="*/ 409538 h 1023845"/>
              <a:gd name="connsiteX55" fmla="*/ 1020315 w 6309007"/>
              <a:gd name="connsiteY55" fmla="*/ 409538 h 1023845"/>
              <a:gd name="connsiteX56" fmla="*/ 1020315 w 6309007"/>
              <a:gd name="connsiteY56" fmla="*/ 391885 h 1023845"/>
              <a:gd name="connsiteX57" fmla="*/ 988540 w 6309007"/>
              <a:gd name="connsiteY57" fmla="*/ 391885 h 1023845"/>
              <a:gd name="connsiteX58" fmla="*/ 988540 w 6309007"/>
              <a:gd name="connsiteY58" fmla="*/ 391885 h 1023845"/>
              <a:gd name="connsiteX59" fmla="*/ 960296 w 6309007"/>
              <a:gd name="connsiteY59" fmla="*/ 363641 h 1023845"/>
              <a:gd name="connsiteX60" fmla="*/ 960296 w 6309007"/>
              <a:gd name="connsiteY60" fmla="*/ 338928 h 1023845"/>
              <a:gd name="connsiteX61" fmla="*/ 914400 w 6309007"/>
              <a:gd name="connsiteY61" fmla="*/ 338928 h 1023845"/>
              <a:gd name="connsiteX62" fmla="*/ 914400 w 6309007"/>
              <a:gd name="connsiteY62" fmla="*/ 317745 h 1023845"/>
              <a:gd name="connsiteX63" fmla="*/ 854381 w 6309007"/>
              <a:gd name="connsiteY63" fmla="*/ 317745 h 1023845"/>
              <a:gd name="connsiteX64" fmla="*/ 812015 w 6309007"/>
              <a:gd name="connsiteY64" fmla="*/ 317745 h 1023845"/>
              <a:gd name="connsiteX65" fmla="*/ 812015 w 6309007"/>
              <a:gd name="connsiteY65" fmla="*/ 296562 h 1023845"/>
              <a:gd name="connsiteX66" fmla="*/ 762588 w 6309007"/>
              <a:gd name="connsiteY66" fmla="*/ 296562 h 1023845"/>
              <a:gd name="connsiteX67" fmla="*/ 762588 w 6309007"/>
              <a:gd name="connsiteY67" fmla="*/ 289501 h 1023845"/>
              <a:gd name="connsiteX68" fmla="*/ 631960 w 6309007"/>
              <a:gd name="connsiteY68" fmla="*/ 289501 h 1023845"/>
              <a:gd name="connsiteX69" fmla="*/ 631960 w 6309007"/>
              <a:gd name="connsiteY69" fmla="*/ 271848 h 1023845"/>
              <a:gd name="connsiteX70" fmla="*/ 508392 w 6309007"/>
              <a:gd name="connsiteY70" fmla="*/ 271848 h 1023845"/>
              <a:gd name="connsiteX71" fmla="*/ 508392 w 6309007"/>
              <a:gd name="connsiteY71" fmla="*/ 233013 h 1023845"/>
              <a:gd name="connsiteX72" fmla="*/ 458965 w 6309007"/>
              <a:gd name="connsiteY72" fmla="*/ 233013 h 1023845"/>
              <a:gd name="connsiteX73" fmla="*/ 458965 w 6309007"/>
              <a:gd name="connsiteY73" fmla="*/ 222421 h 1023845"/>
              <a:gd name="connsiteX74" fmla="*/ 413068 w 6309007"/>
              <a:gd name="connsiteY74" fmla="*/ 222421 h 1023845"/>
              <a:gd name="connsiteX75" fmla="*/ 413068 w 6309007"/>
              <a:gd name="connsiteY75" fmla="*/ 197708 h 1023845"/>
              <a:gd name="connsiteX76" fmla="*/ 317745 w 6309007"/>
              <a:gd name="connsiteY76" fmla="*/ 197708 h 1023845"/>
              <a:gd name="connsiteX77" fmla="*/ 317745 w 6309007"/>
              <a:gd name="connsiteY77" fmla="*/ 172994 h 1023845"/>
              <a:gd name="connsiteX78" fmla="*/ 275379 w 6309007"/>
              <a:gd name="connsiteY78" fmla="*/ 172994 h 1023845"/>
              <a:gd name="connsiteX79" fmla="*/ 275379 w 6309007"/>
              <a:gd name="connsiteY79" fmla="*/ 123567 h 1023845"/>
              <a:gd name="connsiteX80" fmla="*/ 229482 w 6309007"/>
              <a:gd name="connsiteY80" fmla="*/ 123567 h 1023845"/>
              <a:gd name="connsiteX81" fmla="*/ 229482 w 6309007"/>
              <a:gd name="connsiteY81" fmla="*/ 98854 h 1023845"/>
              <a:gd name="connsiteX82" fmla="*/ 183586 w 6309007"/>
              <a:gd name="connsiteY82" fmla="*/ 98854 h 1023845"/>
              <a:gd name="connsiteX83" fmla="*/ 183586 w 6309007"/>
              <a:gd name="connsiteY83" fmla="*/ 74140 h 1023845"/>
              <a:gd name="connsiteX84" fmla="*/ 151811 w 6309007"/>
              <a:gd name="connsiteY84" fmla="*/ 74140 h 1023845"/>
              <a:gd name="connsiteX85" fmla="*/ 151811 w 6309007"/>
              <a:gd name="connsiteY85" fmla="*/ 74140 h 1023845"/>
              <a:gd name="connsiteX86" fmla="*/ 130628 w 6309007"/>
              <a:gd name="connsiteY86" fmla="*/ 52957 h 1023845"/>
              <a:gd name="connsiteX87" fmla="*/ 130628 w 6309007"/>
              <a:gd name="connsiteY87" fmla="*/ 24713 h 1023845"/>
              <a:gd name="connsiteX88" fmla="*/ 42366 w 6309007"/>
              <a:gd name="connsiteY88" fmla="*/ 24713 h 1023845"/>
              <a:gd name="connsiteX89" fmla="*/ 42366 w 6309007"/>
              <a:gd name="connsiteY89" fmla="*/ 0 h 1023845"/>
              <a:gd name="connsiteX90" fmla="*/ 0 w 6309007"/>
              <a:gd name="connsiteY90" fmla="*/ 0 h 1023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309007" h="1023845">
                <a:moveTo>
                  <a:pt x="6309007" y="1023845"/>
                </a:moveTo>
                <a:lnTo>
                  <a:pt x="5323997" y="1023845"/>
                </a:lnTo>
                <a:lnTo>
                  <a:pt x="5323997" y="949705"/>
                </a:lnTo>
                <a:lnTo>
                  <a:pt x="5087453" y="949705"/>
                </a:lnTo>
                <a:lnTo>
                  <a:pt x="5087453" y="896747"/>
                </a:lnTo>
                <a:lnTo>
                  <a:pt x="4391944" y="896747"/>
                </a:lnTo>
                <a:lnTo>
                  <a:pt x="4391944" y="861442"/>
                </a:lnTo>
                <a:lnTo>
                  <a:pt x="4324865" y="861442"/>
                </a:lnTo>
                <a:lnTo>
                  <a:pt x="4324865" y="836729"/>
                </a:lnTo>
                <a:lnTo>
                  <a:pt x="4271907" y="836729"/>
                </a:lnTo>
                <a:lnTo>
                  <a:pt x="4271907" y="815546"/>
                </a:lnTo>
                <a:lnTo>
                  <a:pt x="3767045" y="815546"/>
                </a:lnTo>
                <a:lnTo>
                  <a:pt x="3767045" y="790832"/>
                </a:lnTo>
                <a:lnTo>
                  <a:pt x="3590520" y="790832"/>
                </a:lnTo>
                <a:lnTo>
                  <a:pt x="3590520" y="776710"/>
                </a:lnTo>
                <a:lnTo>
                  <a:pt x="3470483" y="776710"/>
                </a:lnTo>
                <a:lnTo>
                  <a:pt x="3470483" y="759058"/>
                </a:lnTo>
                <a:lnTo>
                  <a:pt x="3286897" y="759058"/>
                </a:lnTo>
                <a:lnTo>
                  <a:pt x="3286897" y="737875"/>
                </a:lnTo>
                <a:lnTo>
                  <a:pt x="3075067" y="737875"/>
                </a:lnTo>
                <a:lnTo>
                  <a:pt x="3075067" y="730814"/>
                </a:lnTo>
                <a:lnTo>
                  <a:pt x="2563144" y="730814"/>
                </a:lnTo>
                <a:lnTo>
                  <a:pt x="2563144" y="730814"/>
                </a:lnTo>
                <a:lnTo>
                  <a:pt x="2563144" y="702570"/>
                </a:lnTo>
                <a:lnTo>
                  <a:pt x="2411333" y="702570"/>
                </a:lnTo>
                <a:lnTo>
                  <a:pt x="2411333" y="688448"/>
                </a:lnTo>
                <a:lnTo>
                  <a:pt x="2312479" y="688448"/>
                </a:lnTo>
                <a:lnTo>
                  <a:pt x="2312479" y="688448"/>
                </a:lnTo>
                <a:lnTo>
                  <a:pt x="2248929" y="688448"/>
                </a:lnTo>
                <a:lnTo>
                  <a:pt x="2248929" y="660204"/>
                </a:lnTo>
                <a:lnTo>
                  <a:pt x="1881757" y="660204"/>
                </a:lnTo>
                <a:lnTo>
                  <a:pt x="1881757" y="649612"/>
                </a:lnTo>
                <a:lnTo>
                  <a:pt x="1712293" y="649612"/>
                </a:lnTo>
                <a:lnTo>
                  <a:pt x="1712293" y="614307"/>
                </a:lnTo>
                <a:lnTo>
                  <a:pt x="1641683" y="614307"/>
                </a:lnTo>
                <a:lnTo>
                  <a:pt x="1641683" y="593124"/>
                </a:lnTo>
                <a:lnTo>
                  <a:pt x="1581665" y="593124"/>
                </a:lnTo>
                <a:lnTo>
                  <a:pt x="1581665" y="568410"/>
                </a:lnTo>
                <a:lnTo>
                  <a:pt x="1535768" y="568410"/>
                </a:lnTo>
                <a:lnTo>
                  <a:pt x="1535768" y="554288"/>
                </a:lnTo>
                <a:lnTo>
                  <a:pt x="1422792" y="554288"/>
                </a:lnTo>
                <a:lnTo>
                  <a:pt x="1422792" y="536636"/>
                </a:lnTo>
                <a:lnTo>
                  <a:pt x="1369834" y="536636"/>
                </a:lnTo>
                <a:lnTo>
                  <a:pt x="1369834" y="518983"/>
                </a:lnTo>
                <a:lnTo>
                  <a:pt x="1330999" y="518983"/>
                </a:lnTo>
                <a:lnTo>
                  <a:pt x="1330999" y="497800"/>
                </a:lnTo>
                <a:lnTo>
                  <a:pt x="1263919" y="497800"/>
                </a:lnTo>
                <a:lnTo>
                  <a:pt x="1263919" y="480148"/>
                </a:lnTo>
                <a:lnTo>
                  <a:pt x="1218023" y="480148"/>
                </a:lnTo>
                <a:lnTo>
                  <a:pt x="1218023" y="455434"/>
                </a:lnTo>
                <a:lnTo>
                  <a:pt x="1175657" y="455434"/>
                </a:lnTo>
                <a:lnTo>
                  <a:pt x="1175657" y="455434"/>
                </a:lnTo>
                <a:lnTo>
                  <a:pt x="1175657" y="427190"/>
                </a:lnTo>
                <a:lnTo>
                  <a:pt x="1087394" y="427190"/>
                </a:lnTo>
                <a:lnTo>
                  <a:pt x="1087394" y="409538"/>
                </a:lnTo>
                <a:lnTo>
                  <a:pt x="1020315" y="409538"/>
                </a:lnTo>
                <a:lnTo>
                  <a:pt x="1020315" y="391885"/>
                </a:lnTo>
                <a:lnTo>
                  <a:pt x="988540" y="391885"/>
                </a:lnTo>
                <a:lnTo>
                  <a:pt x="988540" y="391885"/>
                </a:lnTo>
                <a:lnTo>
                  <a:pt x="960296" y="363641"/>
                </a:lnTo>
                <a:lnTo>
                  <a:pt x="960296" y="338928"/>
                </a:lnTo>
                <a:lnTo>
                  <a:pt x="914400" y="338928"/>
                </a:lnTo>
                <a:lnTo>
                  <a:pt x="914400" y="317745"/>
                </a:lnTo>
                <a:lnTo>
                  <a:pt x="854381" y="317745"/>
                </a:lnTo>
                <a:lnTo>
                  <a:pt x="812015" y="317745"/>
                </a:lnTo>
                <a:lnTo>
                  <a:pt x="812015" y="296562"/>
                </a:lnTo>
                <a:lnTo>
                  <a:pt x="762588" y="296562"/>
                </a:lnTo>
                <a:lnTo>
                  <a:pt x="762588" y="289501"/>
                </a:lnTo>
                <a:lnTo>
                  <a:pt x="631960" y="289501"/>
                </a:lnTo>
                <a:lnTo>
                  <a:pt x="631960" y="271848"/>
                </a:lnTo>
                <a:lnTo>
                  <a:pt x="508392" y="271848"/>
                </a:lnTo>
                <a:lnTo>
                  <a:pt x="508392" y="233013"/>
                </a:lnTo>
                <a:lnTo>
                  <a:pt x="458965" y="233013"/>
                </a:lnTo>
                <a:lnTo>
                  <a:pt x="458965" y="222421"/>
                </a:lnTo>
                <a:lnTo>
                  <a:pt x="413068" y="222421"/>
                </a:lnTo>
                <a:lnTo>
                  <a:pt x="413068" y="197708"/>
                </a:lnTo>
                <a:lnTo>
                  <a:pt x="317745" y="197708"/>
                </a:lnTo>
                <a:lnTo>
                  <a:pt x="317745" y="172994"/>
                </a:lnTo>
                <a:lnTo>
                  <a:pt x="275379" y="172994"/>
                </a:lnTo>
                <a:lnTo>
                  <a:pt x="275379" y="123567"/>
                </a:lnTo>
                <a:lnTo>
                  <a:pt x="229482" y="123567"/>
                </a:lnTo>
                <a:lnTo>
                  <a:pt x="229482" y="98854"/>
                </a:lnTo>
                <a:lnTo>
                  <a:pt x="183586" y="98854"/>
                </a:lnTo>
                <a:lnTo>
                  <a:pt x="183586" y="74140"/>
                </a:lnTo>
                <a:lnTo>
                  <a:pt x="151811" y="74140"/>
                </a:lnTo>
                <a:lnTo>
                  <a:pt x="151811" y="74140"/>
                </a:lnTo>
                <a:lnTo>
                  <a:pt x="130628" y="52957"/>
                </a:lnTo>
                <a:lnTo>
                  <a:pt x="130628" y="24713"/>
                </a:lnTo>
                <a:lnTo>
                  <a:pt x="42366" y="24713"/>
                </a:lnTo>
                <a:lnTo>
                  <a:pt x="42366" y="0"/>
                </a:lnTo>
                <a:lnTo>
                  <a:pt x="0" y="0"/>
                </a:lnTo>
              </a:path>
            </a:pathLst>
          </a:custGeom>
          <a:noFill/>
          <a:ln w="28575">
            <a:solidFill>
              <a:schemeClr val="accent3"/>
            </a:solidFill>
            <a:miter lim="800000"/>
            <a:headEnd/>
            <a:tailEnd/>
          </a:ln>
          <a:extLst>
            <a:ext uri="{909E8E84-426E-40DD-AFC4-6F175D3DCCD1}">
              <a14:hiddenFill xmlns:a14="http://schemas.microsoft.com/office/drawing/2010/main">
                <a:noFill/>
              </a14:hiddenFill>
            </a:ext>
          </a:ex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86" name="Group 85">
            <a:extLst>
              <a:ext uri="{FF2B5EF4-FFF2-40B4-BE49-F238E27FC236}">
                <a16:creationId xmlns:a16="http://schemas.microsoft.com/office/drawing/2014/main" id="{57A46251-FEF0-4B85-92FD-8F33A7AED79E}"/>
              </a:ext>
            </a:extLst>
          </p:cNvPr>
          <p:cNvGrpSpPr/>
          <p:nvPr/>
        </p:nvGrpSpPr>
        <p:grpSpPr>
          <a:xfrm>
            <a:off x="3184513" y="2132423"/>
            <a:ext cx="6079524" cy="621369"/>
            <a:chOff x="3184513" y="2132423"/>
            <a:chExt cx="6079524" cy="621369"/>
          </a:xfrm>
        </p:grpSpPr>
        <p:sp>
          <p:nvSpPr>
            <p:cNvPr id="87" name="Freeform: Shape 86">
              <a:extLst>
                <a:ext uri="{FF2B5EF4-FFF2-40B4-BE49-F238E27FC236}">
                  <a16:creationId xmlns:a16="http://schemas.microsoft.com/office/drawing/2014/main" id="{D8D27134-2B1C-4E77-9545-D9FD34FA9231}"/>
                </a:ext>
              </a:extLst>
            </p:cNvPr>
            <p:cNvSpPr/>
            <p:nvPr/>
          </p:nvSpPr>
          <p:spPr bwMode="auto">
            <a:xfrm>
              <a:off x="5105106" y="2527839"/>
              <a:ext cx="4158931" cy="225953"/>
            </a:xfrm>
            <a:custGeom>
              <a:avLst/>
              <a:gdLst>
                <a:gd name="connsiteX0" fmla="*/ 4158931 w 4158931"/>
                <a:gd name="connsiteY0" fmla="*/ 225953 h 225953"/>
                <a:gd name="connsiteX1" fmla="*/ 2079465 w 4158931"/>
                <a:gd name="connsiteY1" fmla="*/ 225953 h 225953"/>
                <a:gd name="connsiteX2" fmla="*/ 2079465 w 4158931"/>
                <a:gd name="connsiteY2" fmla="*/ 201239 h 225953"/>
                <a:gd name="connsiteX3" fmla="*/ 1945306 w 4158931"/>
                <a:gd name="connsiteY3" fmla="*/ 201239 h 225953"/>
                <a:gd name="connsiteX4" fmla="*/ 1945306 w 4158931"/>
                <a:gd name="connsiteY4" fmla="*/ 183586 h 225953"/>
                <a:gd name="connsiteX5" fmla="*/ 1588726 w 4158931"/>
                <a:gd name="connsiteY5" fmla="*/ 183586 h 225953"/>
                <a:gd name="connsiteX6" fmla="*/ 1588726 w 4158931"/>
                <a:gd name="connsiteY6" fmla="*/ 165934 h 225953"/>
                <a:gd name="connsiteX7" fmla="*/ 1225084 w 4158931"/>
                <a:gd name="connsiteY7" fmla="*/ 165934 h 225953"/>
                <a:gd name="connsiteX8" fmla="*/ 1225084 w 4158931"/>
                <a:gd name="connsiteY8" fmla="*/ 155342 h 225953"/>
                <a:gd name="connsiteX9" fmla="*/ 977949 w 4158931"/>
                <a:gd name="connsiteY9" fmla="*/ 155342 h 225953"/>
                <a:gd name="connsiteX10" fmla="*/ 977949 w 4158931"/>
                <a:gd name="connsiteY10" fmla="*/ 134159 h 225953"/>
                <a:gd name="connsiteX11" fmla="*/ 751997 w 4158931"/>
                <a:gd name="connsiteY11" fmla="*/ 134159 h 225953"/>
                <a:gd name="connsiteX12" fmla="*/ 751997 w 4158931"/>
                <a:gd name="connsiteY12" fmla="*/ 120037 h 225953"/>
                <a:gd name="connsiteX13" fmla="*/ 656673 w 4158931"/>
                <a:gd name="connsiteY13" fmla="*/ 120037 h 225953"/>
                <a:gd name="connsiteX14" fmla="*/ 656673 w 4158931"/>
                <a:gd name="connsiteY14" fmla="*/ 102385 h 225953"/>
                <a:gd name="connsiteX15" fmla="*/ 469557 w 4158931"/>
                <a:gd name="connsiteY15" fmla="*/ 102385 h 225953"/>
                <a:gd name="connsiteX16" fmla="*/ 469557 w 4158931"/>
                <a:gd name="connsiteY16" fmla="*/ 81202 h 225953"/>
                <a:gd name="connsiteX17" fmla="*/ 388355 w 4158931"/>
                <a:gd name="connsiteY17" fmla="*/ 81202 h 225953"/>
                <a:gd name="connsiteX18" fmla="*/ 388355 w 4158931"/>
                <a:gd name="connsiteY18" fmla="*/ 67080 h 225953"/>
                <a:gd name="connsiteX19" fmla="*/ 218891 w 4158931"/>
                <a:gd name="connsiteY19" fmla="*/ 67080 h 225953"/>
                <a:gd name="connsiteX20" fmla="*/ 218891 w 4158931"/>
                <a:gd name="connsiteY20" fmla="*/ 42366 h 225953"/>
                <a:gd name="connsiteX21" fmla="*/ 158872 w 4158931"/>
                <a:gd name="connsiteY21" fmla="*/ 42366 h 225953"/>
                <a:gd name="connsiteX22" fmla="*/ 158872 w 4158931"/>
                <a:gd name="connsiteY22" fmla="*/ 21183 h 225953"/>
                <a:gd name="connsiteX23" fmla="*/ 45896 w 4158931"/>
                <a:gd name="connsiteY23" fmla="*/ 21183 h 225953"/>
                <a:gd name="connsiteX24" fmla="*/ 45896 w 4158931"/>
                <a:gd name="connsiteY24" fmla="*/ 0 h 225953"/>
                <a:gd name="connsiteX25" fmla="*/ 0 w 4158931"/>
                <a:gd name="connsiteY25" fmla="*/ 0 h 22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58931" h="225953">
                  <a:moveTo>
                    <a:pt x="4158931" y="225953"/>
                  </a:moveTo>
                  <a:lnTo>
                    <a:pt x="2079465" y="225953"/>
                  </a:lnTo>
                  <a:lnTo>
                    <a:pt x="2079465" y="201239"/>
                  </a:lnTo>
                  <a:lnTo>
                    <a:pt x="1945306" y="201239"/>
                  </a:lnTo>
                  <a:lnTo>
                    <a:pt x="1945306" y="183586"/>
                  </a:lnTo>
                  <a:lnTo>
                    <a:pt x="1588726" y="183586"/>
                  </a:lnTo>
                  <a:lnTo>
                    <a:pt x="1588726" y="165934"/>
                  </a:lnTo>
                  <a:lnTo>
                    <a:pt x="1225084" y="165934"/>
                  </a:lnTo>
                  <a:lnTo>
                    <a:pt x="1225084" y="155342"/>
                  </a:lnTo>
                  <a:lnTo>
                    <a:pt x="977949" y="155342"/>
                  </a:lnTo>
                  <a:lnTo>
                    <a:pt x="977949" y="134159"/>
                  </a:lnTo>
                  <a:lnTo>
                    <a:pt x="751997" y="134159"/>
                  </a:lnTo>
                  <a:lnTo>
                    <a:pt x="751997" y="120037"/>
                  </a:lnTo>
                  <a:lnTo>
                    <a:pt x="656673" y="120037"/>
                  </a:lnTo>
                  <a:lnTo>
                    <a:pt x="656673" y="102385"/>
                  </a:lnTo>
                  <a:lnTo>
                    <a:pt x="469557" y="102385"/>
                  </a:lnTo>
                  <a:lnTo>
                    <a:pt x="469557" y="81202"/>
                  </a:lnTo>
                  <a:lnTo>
                    <a:pt x="388355" y="81202"/>
                  </a:lnTo>
                  <a:lnTo>
                    <a:pt x="388355" y="67080"/>
                  </a:lnTo>
                  <a:lnTo>
                    <a:pt x="218891" y="67080"/>
                  </a:lnTo>
                  <a:lnTo>
                    <a:pt x="218891" y="42366"/>
                  </a:lnTo>
                  <a:lnTo>
                    <a:pt x="158872" y="42366"/>
                  </a:lnTo>
                  <a:lnTo>
                    <a:pt x="158872" y="21183"/>
                  </a:lnTo>
                  <a:lnTo>
                    <a:pt x="45896" y="21183"/>
                  </a:lnTo>
                  <a:lnTo>
                    <a:pt x="45896" y="0"/>
                  </a:lnTo>
                  <a:lnTo>
                    <a:pt x="0" y="0"/>
                  </a:lnTo>
                </a:path>
              </a:pathLst>
            </a:custGeom>
            <a:noFill/>
            <a:ln w="28575">
              <a:solidFill>
                <a:schemeClr val="accent1"/>
              </a:solidFill>
              <a:miter lim="800000"/>
              <a:headEnd/>
              <a:tailEnd/>
            </a:ln>
            <a:extLst>
              <a:ext uri="{909E8E84-426E-40DD-AFC4-6F175D3DCCD1}">
                <a14:hiddenFill xmlns:a14="http://schemas.microsoft.com/office/drawing/2010/main">
                  <a:noFill/>
                </a14:hiddenFill>
              </a:ext>
            </a:ex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8" name="Freeform: Shape 87">
              <a:extLst>
                <a:ext uri="{FF2B5EF4-FFF2-40B4-BE49-F238E27FC236}">
                  <a16:creationId xmlns:a16="http://schemas.microsoft.com/office/drawing/2014/main" id="{D841E2BA-52BC-42D1-B5F1-86D7F0CAA687}"/>
                </a:ext>
              </a:extLst>
            </p:cNvPr>
            <p:cNvSpPr/>
            <p:nvPr/>
          </p:nvSpPr>
          <p:spPr bwMode="auto">
            <a:xfrm>
              <a:off x="3184513" y="2132423"/>
              <a:ext cx="1955898" cy="391886"/>
            </a:xfrm>
            <a:custGeom>
              <a:avLst/>
              <a:gdLst>
                <a:gd name="connsiteX0" fmla="*/ 0 w 1955898"/>
                <a:gd name="connsiteY0" fmla="*/ 0 h 391886"/>
                <a:gd name="connsiteX1" fmla="*/ 63549 w 1955898"/>
                <a:gd name="connsiteY1" fmla="*/ 0 h 391886"/>
                <a:gd name="connsiteX2" fmla="*/ 63549 w 1955898"/>
                <a:gd name="connsiteY2" fmla="*/ 0 h 391886"/>
                <a:gd name="connsiteX3" fmla="*/ 63549 w 1955898"/>
                <a:gd name="connsiteY3" fmla="*/ 21183 h 391886"/>
                <a:gd name="connsiteX4" fmla="*/ 60018 w 1955898"/>
                <a:gd name="connsiteY4" fmla="*/ 24714 h 391886"/>
                <a:gd name="connsiteX5" fmla="*/ 183586 w 1955898"/>
                <a:gd name="connsiteY5" fmla="*/ 24714 h 391886"/>
                <a:gd name="connsiteX6" fmla="*/ 183586 w 1955898"/>
                <a:gd name="connsiteY6" fmla="*/ 49427 h 391886"/>
                <a:gd name="connsiteX7" fmla="*/ 215360 w 1955898"/>
                <a:gd name="connsiteY7" fmla="*/ 49427 h 391886"/>
                <a:gd name="connsiteX8" fmla="*/ 215360 w 1955898"/>
                <a:gd name="connsiteY8" fmla="*/ 70610 h 391886"/>
                <a:gd name="connsiteX9" fmla="*/ 243604 w 1955898"/>
                <a:gd name="connsiteY9" fmla="*/ 70610 h 391886"/>
                <a:gd name="connsiteX10" fmla="*/ 243604 w 1955898"/>
                <a:gd name="connsiteY10" fmla="*/ 84732 h 391886"/>
                <a:gd name="connsiteX11" fmla="*/ 293031 w 1955898"/>
                <a:gd name="connsiteY11" fmla="*/ 84732 h 391886"/>
                <a:gd name="connsiteX12" fmla="*/ 293031 w 1955898"/>
                <a:gd name="connsiteY12" fmla="*/ 98854 h 391886"/>
                <a:gd name="connsiteX13" fmla="*/ 427190 w 1955898"/>
                <a:gd name="connsiteY13" fmla="*/ 98854 h 391886"/>
                <a:gd name="connsiteX14" fmla="*/ 427190 w 1955898"/>
                <a:gd name="connsiteY14" fmla="*/ 120037 h 391886"/>
                <a:gd name="connsiteX15" fmla="*/ 487209 w 1955898"/>
                <a:gd name="connsiteY15" fmla="*/ 120037 h 391886"/>
                <a:gd name="connsiteX16" fmla="*/ 487209 w 1955898"/>
                <a:gd name="connsiteY16" fmla="*/ 137690 h 391886"/>
                <a:gd name="connsiteX17" fmla="*/ 550758 w 1955898"/>
                <a:gd name="connsiteY17" fmla="*/ 137690 h 391886"/>
                <a:gd name="connsiteX18" fmla="*/ 550758 w 1955898"/>
                <a:gd name="connsiteY18" fmla="*/ 148281 h 391886"/>
                <a:gd name="connsiteX19" fmla="*/ 681387 w 1955898"/>
                <a:gd name="connsiteY19" fmla="*/ 148281 h 391886"/>
                <a:gd name="connsiteX20" fmla="*/ 681387 w 1955898"/>
                <a:gd name="connsiteY20" fmla="*/ 172995 h 391886"/>
                <a:gd name="connsiteX21" fmla="*/ 709631 w 1955898"/>
                <a:gd name="connsiteY21" fmla="*/ 172995 h 391886"/>
                <a:gd name="connsiteX22" fmla="*/ 709631 w 1955898"/>
                <a:gd name="connsiteY22" fmla="*/ 187117 h 391886"/>
                <a:gd name="connsiteX23" fmla="*/ 787302 w 1955898"/>
                <a:gd name="connsiteY23" fmla="*/ 187117 h 391886"/>
                <a:gd name="connsiteX24" fmla="*/ 787302 w 1955898"/>
                <a:gd name="connsiteY24" fmla="*/ 204769 h 391886"/>
                <a:gd name="connsiteX25" fmla="*/ 815546 w 1955898"/>
                <a:gd name="connsiteY25" fmla="*/ 204769 h 391886"/>
                <a:gd name="connsiteX26" fmla="*/ 815546 w 1955898"/>
                <a:gd name="connsiteY26" fmla="*/ 233013 h 391886"/>
                <a:gd name="connsiteX27" fmla="*/ 861442 w 1955898"/>
                <a:gd name="connsiteY27" fmla="*/ 233013 h 391886"/>
                <a:gd name="connsiteX28" fmla="*/ 861442 w 1955898"/>
                <a:gd name="connsiteY28" fmla="*/ 257727 h 391886"/>
                <a:gd name="connsiteX29" fmla="*/ 935583 w 1955898"/>
                <a:gd name="connsiteY29" fmla="*/ 257727 h 391886"/>
                <a:gd name="connsiteX30" fmla="*/ 935583 w 1955898"/>
                <a:gd name="connsiteY30" fmla="*/ 275379 h 391886"/>
                <a:gd name="connsiteX31" fmla="*/ 963827 w 1955898"/>
                <a:gd name="connsiteY31" fmla="*/ 275379 h 391886"/>
                <a:gd name="connsiteX32" fmla="*/ 963827 w 1955898"/>
                <a:gd name="connsiteY32" fmla="*/ 282440 h 391886"/>
                <a:gd name="connsiteX33" fmla="*/ 1062681 w 1955898"/>
                <a:gd name="connsiteY33" fmla="*/ 282440 h 391886"/>
                <a:gd name="connsiteX34" fmla="*/ 1062681 w 1955898"/>
                <a:gd name="connsiteY34" fmla="*/ 296562 h 391886"/>
                <a:gd name="connsiteX35" fmla="*/ 1309816 w 1955898"/>
                <a:gd name="connsiteY35" fmla="*/ 296562 h 391886"/>
                <a:gd name="connsiteX36" fmla="*/ 1309816 w 1955898"/>
                <a:gd name="connsiteY36" fmla="*/ 307154 h 391886"/>
                <a:gd name="connsiteX37" fmla="*/ 1366304 w 1955898"/>
                <a:gd name="connsiteY37" fmla="*/ 307154 h 391886"/>
                <a:gd name="connsiteX38" fmla="*/ 1366304 w 1955898"/>
                <a:gd name="connsiteY38" fmla="*/ 317745 h 391886"/>
                <a:gd name="connsiteX39" fmla="*/ 1426323 w 1955898"/>
                <a:gd name="connsiteY39" fmla="*/ 317745 h 391886"/>
                <a:gd name="connsiteX40" fmla="*/ 1426323 w 1955898"/>
                <a:gd name="connsiteY40" fmla="*/ 331867 h 391886"/>
                <a:gd name="connsiteX41" fmla="*/ 1482811 w 1955898"/>
                <a:gd name="connsiteY41" fmla="*/ 331867 h 391886"/>
                <a:gd name="connsiteX42" fmla="*/ 1482811 w 1955898"/>
                <a:gd name="connsiteY42" fmla="*/ 345989 h 391886"/>
                <a:gd name="connsiteX43" fmla="*/ 1560482 w 1955898"/>
                <a:gd name="connsiteY43" fmla="*/ 345989 h 391886"/>
                <a:gd name="connsiteX44" fmla="*/ 1560482 w 1955898"/>
                <a:gd name="connsiteY44" fmla="*/ 360111 h 391886"/>
                <a:gd name="connsiteX45" fmla="*/ 1676988 w 1955898"/>
                <a:gd name="connsiteY45" fmla="*/ 360111 h 391886"/>
                <a:gd name="connsiteX46" fmla="*/ 1676988 w 1955898"/>
                <a:gd name="connsiteY46" fmla="*/ 367172 h 391886"/>
                <a:gd name="connsiteX47" fmla="*/ 1782903 w 1955898"/>
                <a:gd name="connsiteY47" fmla="*/ 367172 h 391886"/>
                <a:gd name="connsiteX48" fmla="*/ 1782903 w 1955898"/>
                <a:gd name="connsiteY48" fmla="*/ 381294 h 391886"/>
                <a:gd name="connsiteX49" fmla="*/ 1821739 w 1955898"/>
                <a:gd name="connsiteY49" fmla="*/ 381294 h 391886"/>
                <a:gd name="connsiteX50" fmla="*/ 1821739 w 1955898"/>
                <a:gd name="connsiteY50" fmla="*/ 391886 h 391886"/>
                <a:gd name="connsiteX51" fmla="*/ 1955898 w 1955898"/>
                <a:gd name="connsiteY51" fmla="*/ 391886 h 39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955898" h="391886">
                  <a:moveTo>
                    <a:pt x="0" y="0"/>
                  </a:moveTo>
                  <a:lnTo>
                    <a:pt x="63549" y="0"/>
                  </a:lnTo>
                  <a:lnTo>
                    <a:pt x="63549" y="0"/>
                  </a:lnTo>
                  <a:lnTo>
                    <a:pt x="63549" y="21183"/>
                  </a:lnTo>
                  <a:lnTo>
                    <a:pt x="60018" y="24714"/>
                  </a:lnTo>
                  <a:lnTo>
                    <a:pt x="183586" y="24714"/>
                  </a:lnTo>
                  <a:lnTo>
                    <a:pt x="183586" y="49427"/>
                  </a:lnTo>
                  <a:lnTo>
                    <a:pt x="215360" y="49427"/>
                  </a:lnTo>
                  <a:lnTo>
                    <a:pt x="215360" y="70610"/>
                  </a:lnTo>
                  <a:lnTo>
                    <a:pt x="243604" y="70610"/>
                  </a:lnTo>
                  <a:lnTo>
                    <a:pt x="243604" y="84732"/>
                  </a:lnTo>
                  <a:lnTo>
                    <a:pt x="293031" y="84732"/>
                  </a:lnTo>
                  <a:lnTo>
                    <a:pt x="293031" y="98854"/>
                  </a:lnTo>
                  <a:lnTo>
                    <a:pt x="427190" y="98854"/>
                  </a:lnTo>
                  <a:lnTo>
                    <a:pt x="427190" y="120037"/>
                  </a:lnTo>
                  <a:lnTo>
                    <a:pt x="487209" y="120037"/>
                  </a:lnTo>
                  <a:lnTo>
                    <a:pt x="487209" y="137690"/>
                  </a:lnTo>
                  <a:lnTo>
                    <a:pt x="550758" y="137690"/>
                  </a:lnTo>
                  <a:lnTo>
                    <a:pt x="550758" y="148281"/>
                  </a:lnTo>
                  <a:lnTo>
                    <a:pt x="681387" y="148281"/>
                  </a:lnTo>
                  <a:lnTo>
                    <a:pt x="681387" y="172995"/>
                  </a:lnTo>
                  <a:lnTo>
                    <a:pt x="709631" y="172995"/>
                  </a:lnTo>
                  <a:lnTo>
                    <a:pt x="709631" y="187117"/>
                  </a:lnTo>
                  <a:lnTo>
                    <a:pt x="787302" y="187117"/>
                  </a:lnTo>
                  <a:lnTo>
                    <a:pt x="787302" y="204769"/>
                  </a:lnTo>
                  <a:lnTo>
                    <a:pt x="815546" y="204769"/>
                  </a:lnTo>
                  <a:lnTo>
                    <a:pt x="815546" y="233013"/>
                  </a:lnTo>
                  <a:lnTo>
                    <a:pt x="861442" y="233013"/>
                  </a:lnTo>
                  <a:lnTo>
                    <a:pt x="861442" y="257727"/>
                  </a:lnTo>
                  <a:lnTo>
                    <a:pt x="935583" y="257727"/>
                  </a:lnTo>
                  <a:lnTo>
                    <a:pt x="935583" y="275379"/>
                  </a:lnTo>
                  <a:lnTo>
                    <a:pt x="963827" y="275379"/>
                  </a:lnTo>
                  <a:lnTo>
                    <a:pt x="963827" y="282440"/>
                  </a:lnTo>
                  <a:lnTo>
                    <a:pt x="1062681" y="282440"/>
                  </a:lnTo>
                  <a:lnTo>
                    <a:pt x="1062681" y="296562"/>
                  </a:lnTo>
                  <a:lnTo>
                    <a:pt x="1309816" y="296562"/>
                  </a:lnTo>
                  <a:lnTo>
                    <a:pt x="1309816" y="307154"/>
                  </a:lnTo>
                  <a:lnTo>
                    <a:pt x="1366304" y="307154"/>
                  </a:lnTo>
                  <a:lnTo>
                    <a:pt x="1366304" y="317745"/>
                  </a:lnTo>
                  <a:lnTo>
                    <a:pt x="1426323" y="317745"/>
                  </a:lnTo>
                  <a:lnTo>
                    <a:pt x="1426323" y="331867"/>
                  </a:lnTo>
                  <a:lnTo>
                    <a:pt x="1482811" y="331867"/>
                  </a:lnTo>
                  <a:lnTo>
                    <a:pt x="1482811" y="345989"/>
                  </a:lnTo>
                  <a:lnTo>
                    <a:pt x="1560482" y="345989"/>
                  </a:lnTo>
                  <a:lnTo>
                    <a:pt x="1560482" y="360111"/>
                  </a:lnTo>
                  <a:lnTo>
                    <a:pt x="1676988" y="360111"/>
                  </a:lnTo>
                  <a:lnTo>
                    <a:pt x="1676988" y="367172"/>
                  </a:lnTo>
                  <a:lnTo>
                    <a:pt x="1782903" y="367172"/>
                  </a:lnTo>
                  <a:lnTo>
                    <a:pt x="1782903" y="381294"/>
                  </a:lnTo>
                  <a:lnTo>
                    <a:pt x="1821739" y="381294"/>
                  </a:lnTo>
                  <a:lnTo>
                    <a:pt x="1821739" y="391886"/>
                  </a:lnTo>
                  <a:lnTo>
                    <a:pt x="1955898" y="391886"/>
                  </a:lnTo>
                </a:path>
              </a:pathLst>
            </a:custGeom>
            <a:noFill/>
            <a:ln w="28575">
              <a:solidFill>
                <a:schemeClr val="accent1"/>
              </a:solidFill>
              <a:miter lim="800000"/>
              <a:headEnd/>
              <a:tailEnd/>
            </a:ln>
            <a:extLst>
              <a:ext uri="{909E8E84-426E-40DD-AFC4-6F175D3DCCD1}">
                <a14:hiddenFill xmlns:a14="http://schemas.microsoft.com/office/drawing/2010/main">
                  <a:noFill/>
                </a14:hiddenFill>
              </a:ext>
            </a:ex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93" name="Título 1">
            <a:extLst>
              <a:ext uri="{FF2B5EF4-FFF2-40B4-BE49-F238E27FC236}">
                <a16:creationId xmlns:a16="http://schemas.microsoft.com/office/drawing/2014/main" id="{F8B4FE1B-FCE5-B344-897F-EDD4202B4D82}"/>
              </a:ext>
            </a:extLst>
          </p:cNvPr>
          <p:cNvSpPr txBox="1">
            <a:spLocks/>
          </p:cNvSpPr>
          <p:nvPr/>
        </p:nvSpPr>
        <p:spPr>
          <a:xfrm>
            <a:off x="0" y="-2488"/>
            <a:ext cx="9884215" cy="888314"/>
          </a:xfrm>
          <a:prstGeom prst="rect">
            <a:avLst/>
          </a:prstGeom>
          <a:solidFill>
            <a:sysClr val="window" lastClr="FFFFFF">
              <a:lumMod val="50000"/>
            </a:sys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Eras Demi ITC" panose="020B0805030504020804" pitchFamily="34" charset="0"/>
                <a:ea typeface="+mj-ea"/>
                <a:cs typeface="+mj-cs"/>
              </a:rPr>
            </a:br>
            <a:r>
              <a:rPr kumimoji="0" lang="es-ES" sz="31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Consenso PTCL – NOS de  GELL: Recomendaciones de Expertos</a:t>
            </a:r>
            <a:endParaRPr kumimoji="0" lang="es-CO"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94" name="Imagen 93">
            <a:extLst>
              <a:ext uri="{FF2B5EF4-FFF2-40B4-BE49-F238E27FC236}">
                <a16:creationId xmlns:a16="http://schemas.microsoft.com/office/drawing/2014/main" id="{9ACD7886-8A2E-E345-A5EA-86445C813113}"/>
              </a:ext>
            </a:extLst>
          </p:cNvPr>
          <p:cNvPicPr>
            <a:picLocks noChangeAspect="1"/>
          </p:cNvPicPr>
          <p:nvPr/>
        </p:nvPicPr>
        <p:blipFill rotWithShape="1">
          <a:blip r:embed="rId3"/>
          <a:srcRect l="8311" t="19481" b="18610"/>
          <a:stretch/>
        </p:blipFill>
        <p:spPr>
          <a:xfrm>
            <a:off x="9964425" y="30842"/>
            <a:ext cx="2307785" cy="854984"/>
          </a:xfrm>
          <a:prstGeom prst="rect">
            <a:avLst/>
          </a:prstGeom>
        </p:spPr>
      </p:pic>
      <p:pic>
        <p:nvPicPr>
          <p:cNvPr id="95" name="Imagen 94">
            <a:extLst>
              <a:ext uri="{FF2B5EF4-FFF2-40B4-BE49-F238E27FC236}">
                <a16:creationId xmlns:a16="http://schemas.microsoft.com/office/drawing/2014/main" id="{91946C6A-FE9A-EE40-A62E-3DFE6C5C25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45349"/>
            <a:ext cx="12192000" cy="502550"/>
          </a:xfrm>
          <a:prstGeom prst="rect">
            <a:avLst/>
          </a:prstGeom>
        </p:spPr>
      </p:pic>
      <p:sp>
        <p:nvSpPr>
          <p:cNvPr id="96" name="CuadroTexto 95">
            <a:extLst>
              <a:ext uri="{FF2B5EF4-FFF2-40B4-BE49-F238E27FC236}">
                <a16:creationId xmlns:a16="http://schemas.microsoft.com/office/drawing/2014/main" id="{AE29CAF2-9DFB-2140-8591-FC2163D4EBD0}"/>
              </a:ext>
            </a:extLst>
          </p:cNvPr>
          <p:cNvSpPr txBox="1"/>
          <p:nvPr/>
        </p:nvSpPr>
        <p:spPr>
          <a:xfrm>
            <a:off x="5953654" y="6581146"/>
            <a:ext cx="6215062" cy="307777"/>
          </a:xfrm>
          <a:prstGeom prst="rect">
            <a:avLst/>
          </a:prstGeom>
          <a:noFill/>
        </p:spPr>
        <p:txBody>
          <a:bodyPr wrap="square">
            <a:spAutoFit/>
          </a:bodyPr>
          <a:lstStyle/>
          <a:p>
            <a:pPr algn="r" fontAlgn="base">
              <a:spcBef>
                <a:spcPct val="0"/>
              </a:spcBef>
              <a:spcAft>
                <a:spcPct val="0"/>
              </a:spcAft>
              <a:defRPr/>
            </a:pPr>
            <a:r>
              <a:rPr lang="en-US" altLang="en-US" sz="1400" b="1" dirty="0">
                <a:solidFill>
                  <a:prstClr val="white"/>
                </a:solidFill>
                <a:latin typeface="Microsoft YaHei UI Light" panose="020B0502040204020203" pitchFamily="34" charset="-122"/>
                <a:ea typeface="Microsoft YaHei UI Light" panose="020B0502040204020203" pitchFamily="34" charset="-122"/>
                <a:cs typeface="Arial" panose="020B0604020202020204" pitchFamily="34" charset="0"/>
              </a:rPr>
              <a:t>Horwitz. Lancet. 2018;[</a:t>
            </a:r>
            <a:r>
              <a:rPr lang="en-US" altLang="en-US" sz="1400" b="1" dirty="0" err="1">
                <a:solidFill>
                  <a:prstClr val="white"/>
                </a:solidFill>
                <a:latin typeface="Microsoft YaHei UI Light" panose="020B0502040204020203" pitchFamily="34" charset="-122"/>
                <a:ea typeface="Microsoft YaHei UI Light" panose="020B0502040204020203" pitchFamily="34" charset="-122"/>
                <a:cs typeface="Arial" panose="020B0604020202020204" pitchFamily="34" charset="0"/>
              </a:rPr>
              <a:t>Epub</a:t>
            </a:r>
            <a:r>
              <a:rPr lang="en-US" altLang="en-US" sz="1400" b="1" dirty="0">
                <a:solidFill>
                  <a:prstClr val="white"/>
                </a:solidFill>
                <a:latin typeface="Microsoft YaHei UI Light" panose="020B0502040204020203" pitchFamily="34" charset="-122"/>
                <a:ea typeface="Microsoft YaHei UI Light" panose="020B0502040204020203" pitchFamily="34" charset="-122"/>
                <a:cs typeface="Arial" panose="020B0604020202020204" pitchFamily="34" charset="0"/>
              </a:rPr>
              <a:t>].</a:t>
            </a:r>
          </a:p>
        </p:txBody>
      </p:sp>
    </p:spTree>
    <p:extLst>
      <p:ext uri="{BB962C8B-B14F-4D97-AF65-F5344CB8AC3E}">
        <p14:creationId xmlns:p14="http://schemas.microsoft.com/office/powerpoint/2010/main" val="379480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68538EC-A273-38E0-454B-A5D6DF96F3A7}"/>
              </a:ext>
            </a:extLst>
          </p:cNvPr>
          <p:cNvPicPr>
            <a:picLocks noChangeAspect="1"/>
          </p:cNvPicPr>
          <p:nvPr/>
        </p:nvPicPr>
        <p:blipFill rotWithShape="1">
          <a:blip r:embed="rId2"/>
          <a:srcRect t="19481" b="18610"/>
          <a:stretch/>
        </p:blipFill>
        <p:spPr>
          <a:xfrm>
            <a:off x="9580098" y="0"/>
            <a:ext cx="2754004" cy="1491175"/>
          </a:xfrm>
          <a:prstGeom prst="rect">
            <a:avLst/>
          </a:prstGeom>
        </p:spPr>
      </p:pic>
      <p:cxnSp>
        <p:nvCxnSpPr>
          <p:cNvPr id="6" name="Conector recto 5">
            <a:extLst>
              <a:ext uri="{FF2B5EF4-FFF2-40B4-BE49-F238E27FC236}">
                <a16:creationId xmlns:a16="http://schemas.microsoft.com/office/drawing/2014/main" id="{AD8E9BFF-2E02-3CE9-0B39-1186B1400089}"/>
              </a:ext>
            </a:extLst>
          </p:cNvPr>
          <p:cNvCxnSpPr/>
          <p:nvPr/>
        </p:nvCxnSpPr>
        <p:spPr>
          <a:xfrm>
            <a:off x="0" y="6457071"/>
            <a:ext cx="12192000" cy="0"/>
          </a:xfrm>
          <a:prstGeom prst="line">
            <a:avLst/>
          </a:prstGeom>
          <a:ln w="28575">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7" name="Conector recto 6">
            <a:extLst>
              <a:ext uri="{FF2B5EF4-FFF2-40B4-BE49-F238E27FC236}">
                <a16:creationId xmlns:a16="http://schemas.microsoft.com/office/drawing/2014/main" id="{700A8D6D-E73C-ADAC-4736-89C53589B6F4}"/>
              </a:ext>
            </a:extLst>
          </p:cNvPr>
          <p:cNvCxnSpPr>
            <a:cxnSpLocks/>
          </p:cNvCxnSpPr>
          <p:nvPr/>
        </p:nvCxnSpPr>
        <p:spPr>
          <a:xfrm>
            <a:off x="-16416" y="6609471"/>
            <a:ext cx="12208416" cy="0"/>
          </a:xfrm>
          <a:prstGeom prst="line">
            <a:avLst/>
          </a:prstGeom>
          <a:ln w="28575">
            <a:solidFill>
              <a:srgbClr val="008080"/>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025FF98C-0D3A-8D14-EA0B-45FCAD59BC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231"/>
          <a:stretch/>
        </p:blipFill>
        <p:spPr bwMode="auto">
          <a:xfrm>
            <a:off x="573332" y="99646"/>
            <a:ext cx="6543675" cy="6224953"/>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upo 14">
            <a:extLst>
              <a:ext uri="{FF2B5EF4-FFF2-40B4-BE49-F238E27FC236}">
                <a16:creationId xmlns:a16="http://schemas.microsoft.com/office/drawing/2014/main" id="{F992D640-3695-99EF-6CCD-B42C26776933}"/>
              </a:ext>
            </a:extLst>
          </p:cNvPr>
          <p:cNvGrpSpPr/>
          <p:nvPr/>
        </p:nvGrpSpPr>
        <p:grpSpPr>
          <a:xfrm>
            <a:off x="7117007" y="1370259"/>
            <a:ext cx="2463091" cy="2482770"/>
            <a:chOff x="8215533" y="3146474"/>
            <a:chExt cx="2257865" cy="2257865"/>
          </a:xfrm>
        </p:grpSpPr>
        <p:pic>
          <p:nvPicPr>
            <p:cNvPr id="1028" name="Picture 4" descr="Mapa de contorno simple estilizado del icono de colombia. mapa de bosquejo  azul de la ilustración de vector de colombia | Vector Premium">
              <a:extLst>
                <a:ext uri="{FF2B5EF4-FFF2-40B4-BE49-F238E27FC236}">
                  <a16:creationId xmlns:a16="http://schemas.microsoft.com/office/drawing/2014/main" id="{CF79D659-D6C4-4F9A-8430-D45B123AB7D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215533" y="3146474"/>
              <a:ext cx="2257865" cy="2257865"/>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a:extLst>
                <a:ext uri="{FF2B5EF4-FFF2-40B4-BE49-F238E27FC236}">
                  <a16:creationId xmlns:a16="http://schemas.microsoft.com/office/drawing/2014/main" id="{B53C5E69-A5E6-A3B8-8A65-C0844877ACB4}"/>
                </a:ext>
              </a:extLst>
            </p:cNvPr>
            <p:cNvPicPr>
              <a:picLocks noChangeAspect="1"/>
            </p:cNvPicPr>
            <p:nvPr/>
          </p:nvPicPr>
          <p:blipFill>
            <a:blip r:embed="rId6"/>
            <a:stretch>
              <a:fillRect/>
            </a:stretch>
          </p:blipFill>
          <p:spPr>
            <a:xfrm>
              <a:off x="8979916" y="3947198"/>
              <a:ext cx="543910" cy="678360"/>
            </a:xfrm>
            <a:prstGeom prst="rect">
              <a:avLst/>
            </a:prstGeom>
          </p:spPr>
        </p:pic>
      </p:grpSp>
      <p:sp>
        <p:nvSpPr>
          <p:cNvPr id="16" name="CuadroTexto 15">
            <a:extLst>
              <a:ext uri="{FF2B5EF4-FFF2-40B4-BE49-F238E27FC236}">
                <a16:creationId xmlns:a16="http://schemas.microsoft.com/office/drawing/2014/main" id="{63E6AE55-EA29-9F38-7DC3-01FD96FE5015}"/>
              </a:ext>
            </a:extLst>
          </p:cNvPr>
          <p:cNvSpPr txBox="1"/>
          <p:nvPr/>
        </p:nvSpPr>
        <p:spPr>
          <a:xfrm>
            <a:off x="7262179" y="3872658"/>
            <a:ext cx="2824356" cy="1169551"/>
          </a:xfrm>
          <a:prstGeom prst="rect">
            <a:avLst/>
          </a:prstGeom>
          <a:noFill/>
        </p:spPr>
        <p:txBody>
          <a:bodyPr wrap="square" rtlCol="0">
            <a:spAutoFit/>
          </a:bodyPr>
          <a:lstStyle/>
          <a:p>
            <a:pPr algn="just"/>
            <a:r>
              <a:rPr lang="es-CO" sz="1400" b="1" u="sng" dirty="0">
                <a:solidFill>
                  <a:srgbClr val="008080"/>
                </a:solidFill>
                <a:effectLst/>
                <a:latin typeface="Arial" panose="020B0604020202020204" pitchFamily="34" charset="0"/>
                <a:ea typeface="Arial" panose="020B0604020202020204" pitchFamily="34" charset="0"/>
              </a:rPr>
              <a:t>Coordinadores temáticos </a:t>
            </a:r>
            <a:r>
              <a:rPr lang="es-CO" sz="1400" u="sng" dirty="0">
                <a:solidFill>
                  <a:srgbClr val="008080"/>
                </a:solidFill>
                <a:effectLst/>
                <a:latin typeface="Arial" panose="020B0604020202020204" pitchFamily="34" charset="0"/>
                <a:ea typeface="Arial" panose="020B0604020202020204" pitchFamily="34" charset="0"/>
              </a:rPr>
              <a:t> </a:t>
            </a:r>
            <a:endParaRPr lang="es-CO" sz="1400" u="sng" dirty="0">
              <a:solidFill>
                <a:srgbClr val="008080"/>
              </a:solidFill>
              <a:latin typeface="Arial" panose="020B0604020202020204" pitchFamily="34" charset="0"/>
              <a:ea typeface="Arial" panose="020B0604020202020204" pitchFamily="34" charset="0"/>
            </a:endParaRPr>
          </a:p>
          <a:p>
            <a:pPr algn="just"/>
            <a:endParaRPr lang="es-CO" sz="1400" dirty="0">
              <a:solidFill>
                <a:srgbClr val="000000"/>
              </a:solidFill>
              <a:effectLst/>
              <a:latin typeface="Arial" panose="020B0604020202020204" pitchFamily="34" charset="0"/>
              <a:ea typeface="Arial" panose="020B0604020202020204" pitchFamily="34" charset="0"/>
            </a:endParaRPr>
          </a:p>
          <a:p>
            <a:pPr algn="just"/>
            <a:r>
              <a:rPr lang="es-CO" sz="1400" i="1" dirty="0">
                <a:solidFill>
                  <a:srgbClr val="000000"/>
                </a:solidFill>
                <a:effectLst/>
                <a:latin typeface="Arial" panose="020B0604020202020204" pitchFamily="34" charset="0"/>
                <a:ea typeface="Arial" panose="020B0604020202020204" pitchFamily="34" charset="0"/>
              </a:rPr>
              <a:t>Henry Idrobo</a:t>
            </a:r>
            <a:endParaRPr lang="es-CO" sz="1400" i="1" dirty="0">
              <a:latin typeface="Arial" panose="020B0604020202020204" pitchFamily="34" charset="0"/>
              <a:ea typeface="Arial" panose="020B0604020202020204" pitchFamily="34" charset="0"/>
            </a:endParaRPr>
          </a:p>
          <a:p>
            <a:pPr algn="just"/>
            <a:r>
              <a:rPr lang="es-CO" sz="1400" i="1" dirty="0">
                <a:solidFill>
                  <a:srgbClr val="000000"/>
                </a:solidFill>
                <a:effectLst/>
                <a:latin typeface="Arial" panose="020B0604020202020204" pitchFamily="34" charset="0"/>
                <a:ea typeface="Arial" panose="020B0604020202020204" pitchFamily="34" charset="0"/>
              </a:rPr>
              <a:t>Juan Alejandro Ospina  </a:t>
            </a:r>
            <a:endParaRPr lang="es-CO" sz="1400" i="1" dirty="0">
              <a:effectLst/>
              <a:latin typeface="Arial" panose="020B0604020202020204" pitchFamily="34" charset="0"/>
              <a:ea typeface="Arial" panose="020B0604020202020204" pitchFamily="34" charset="0"/>
            </a:endParaRPr>
          </a:p>
          <a:p>
            <a:pPr algn="just"/>
            <a:endParaRPr lang="es-CO" sz="1400" dirty="0">
              <a:effectLst/>
              <a:latin typeface="Arial" panose="020B0604020202020204" pitchFamily="34" charset="0"/>
              <a:ea typeface="Arial" panose="020B0604020202020204" pitchFamily="34" charset="0"/>
            </a:endParaRPr>
          </a:p>
        </p:txBody>
      </p:sp>
      <p:sp>
        <p:nvSpPr>
          <p:cNvPr id="17" name="CuadroTexto 16">
            <a:extLst>
              <a:ext uri="{FF2B5EF4-FFF2-40B4-BE49-F238E27FC236}">
                <a16:creationId xmlns:a16="http://schemas.microsoft.com/office/drawing/2014/main" id="{08B90A1F-B1EA-0945-C0C8-6BF4BA27B680}"/>
              </a:ext>
            </a:extLst>
          </p:cNvPr>
          <p:cNvSpPr txBox="1"/>
          <p:nvPr/>
        </p:nvSpPr>
        <p:spPr>
          <a:xfrm>
            <a:off x="9033271" y="2319353"/>
            <a:ext cx="3002317" cy="646331"/>
          </a:xfrm>
          <a:prstGeom prst="rect">
            <a:avLst/>
          </a:prstGeom>
          <a:noFill/>
        </p:spPr>
        <p:txBody>
          <a:bodyPr wrap="square" rtlCol="0">
            <a:spAutoFit/>
          </a:bodyPr>
          <a:lstStyle/>
          <a:p>
            <a:pPr algn="ctr"/>
            <a:r>
              <a:rPr lang="es-CO" b="1" dirty="0">
                <a:solidFill>
                  <a:srgbClr val="008080"/>
                </a:solidFill>
                <a:effectLst/>
                <a:latin typeface="Arial Rounded MT Bold" panose="020F0704030504030204" pitchFamily="34" charset="0"/>
                <a:ea typeface="Arial" panose="020B0604020202020204" pitchFamily="34" charset="0"/>
              </a:rPr>
              <a:t>GRUPO DESARROLLADOR</a:t>
            </a:r>
            <a:endParaRPr lang="es-CO" dirty="0">
              <a:solidFill>
                <a:srgbClr val="008080"/>
              </a:solidFill>
              <a:effectLst/>
              <a:latin typeface="Arial Rounded MT Bold" panose="020F0704030504030204" pitchFamily="34" charset="0"/>
              <a:ea typeface="Arial" panose="020B0604020202020204" pitchFamily="34" charset="0"/>
            </a:endParaRPr>
          </a:p>
        </p:txBody>
      </p:sp>
      <p:sp>
        <p:nvSpPr>
          <p:cNvPr id="18" name="CuadroTexto 17">
            <a:extLst>
              <a:ext uri="{FF2B5EF4-FFF2-40B4-BE49-F238E27FC236}">
                <a16:creationId xmlns:a16="http://schemas.microsoft.com/office/drawing/2014/main" id="{01E2999A-6979-DD54-4AC1-2317B2F41D82}"/>
              </a:ext>
            </a:extLst>
          </p:cNvPr>
          <p:cNvSpPr txBox="1"/>
          <p:nvPr/>
        </p:nvSpPr>
        <p:spPr>
          <a:xfrm>
            <a:off x="7197969" y="5738037"/>
            <a:ext cx="2824356" cy="738664"/>
          </a:xfrm>
          <a:prstGeom prst="rect">
            <a:avLst/>
          </a:prstGeom>
          <a:noFill/>
        </p:spPr>
        <p:txBody>
          <a:bodyPr wrap="square" rtlCol="0">
            <a:spAutoFit/>
          </a:bodyPr>
          <a:lstStyle/>
          <a:p>
            <a:pPr algn="just"/>
            <a:r>
              <a:rPr lang="es-CO" sz="1400" b="1" u="sng" dirty="0">
                <a:solidFill>
                  <a:srgbClr val="008080"/>
                </a:solidFill>
                <a:effectLst/>
                <a:latin typeface="Arial" panose="020B0604020202020204" pitchFamily="34" charset="0"/>
                <a:ea typeface="Arial" panose="020B0604020202020204" pitchFamily="34" charset="0"/>
              </a:rPr>
              <a:t>Coordinadora  administrativa</a:t>
            </a:r>
          </a:p>
          <a:p>
            <a:pPr algn="just"/>
            <a:r>
              <a:rPr lang="es-CO" sz="1400" b="1" dirty="0">
                <a:effectLst/>
                <a:latin typeface="Arial" panose="020B0604020202020204" pitchFamily="34" charset="0"/>
                <a:ea typeface="Arial" panose="020B0604020202020204" pitchFamily="34" charset="0"/>
              </a:rPr>
              <a:t> </a:t>
            </a:r>
          </a:p>
          <a:p>
            <a:pPr algn="just"/>
            <a:r>
              <a:rPr lang="es-CO" sz="1400" i="1" dirty="0">
                <a:effectLst/>
                <a:latin typeface="Arial" panose="020B0604020202020204" pitchFamily="34" charset="0"/>
                <a:ea typeface="Arial" panose="020B0604020202020204" pitchFamily="34" charset="0"/>
              </a:rPr>
              <a:t>Lina María Martínez</a:t>
            </a:r>
          </a:p>
        </p:txBody>
      </p:sp>
      <p:sp>
        <p:nvSpPr>
          <p:cNvPr id="19" name="CuadroTexto 18">
            <a:extLst>
              <a:ext uri="{FF2B5EF4-FFF2-40B4-BE49-F238E27FC236}">
                <a16:creationId xmlns:a16="http://schemas.microsoft.com/office/drawing/2014/main" id="{5C04E2F0-F1C9-7FD7-623E-4B81E78A6429}"/>
              </a:ext>
            </a:extLst>
          </p:cNvPr>
          <p:cNvSpPr txBox="1"/>
          <p:nvPr/>
        </p:nvSpPr>
        <p:spPr>
          <a:xfrm>
            <a:off x="9367644" y="4791272"/>
            <a:ext cx="2824356" cy="738664"/>
          </a:xfrm>
          <a:prstGeom prst="rect">
            <a:avLst/>
          </a:prstGeom>
          <a:noFill/>
        </p:spPr>
        <p:txBody>
          <a:bodyPr wrap="square" rtlCol="0">
            <a:spAutoFit/>
          </a:bodyPr>
          <a:lstStyle/>
          <a:p>
            <a:pPr algn="just"/>
            <a:r>
              <a:rPr lang="es-CO" sz="1400" b="1" u="sng" dirty="0">
                <a:solidFill>
                  <a:srgbClr val="008080"/>
                </a:solidFill>
                <a:effectLst/>
                <a:latin typeface="Arial" panose="020B0604020202020204" pitchFamily="34" charset="0"/>
                <a:ea typeface="Arial" panose="020B0604020202020204" pitchFamily="34" charset="0"/>
              </a:rPr>
              <a:t>Coordinador metodológico</a:t>
            </a:r>
            <a:endParaRPr lang="es-CO" sz="1400" u="sng" dirty="0">
              <a:solidFill>
                <a:srgbClr val="008080"/>
              </a:solidFill>
              <a:effectLst/>
              <a:latin typeface="Arial" panose="020B0604020202020204" pitchFamily="34" charset="0"/>
              <a:ea typeface="Arial" panose="020B0604020202020204" pitchFamily="34" charset="0"/>
            </a:endParaRPr>
          </a:p>
          <a:p>
            <a:pPr algn="just"/>
            <a:r>
              <a:rPr lang="es-CO" sz="1400" u="sng" dirty="0">
                <a:solidFill>
                  <a:srgbClr val="008080"/>
                </a:solidFill>
                <a:effectLst/>
                <a:latin typeface="Arial" panose="020B0604020202020204" pitchFamily="34" charset="0"/>
                <a:ea typeface="Arial" panose="020B0604020202020204" pitchFamily="34" charset="0"/>
              </a:rPr>
              <a:t> </a:t>
            </a:r>
          </a:p>
          <a:p>
            <a:pPr algn="just"/>
            <a:r>
              <a:rPr lang="es-CO" sz="1400" i="1" dirty="0">
                <a:solidFill>
                  <a:srgbClr val="000000"/>
                </a:solidFill>
                <a:effectLst/>
                <a:latin typeface="Arial" panose="020B0604020202020204" pitchFamily="34" charset="0"/>
                <a:ea typeface="Arial" panose="020B0604020202020204" pitchFamily="34" charset="0"/>
              </a:rPr>
              <a:t>Humberto Martínez Cordero </a:t>
            </a:r>
          </a:p>
        </p:txBody>
      </p:sp>
    </p:spTree>
    <p:extLst>
      <p:ext uri="{BB962C8B-B14F-4D97-AF65-F5344CB8AC3E}">
        <p14:creationId xmlns:p14="http://schemas.microsoft.com/office/powerpoint/2010/main" val="12638443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24C937E-97FA-412B-B2B0-15B40A33B30E}"/>
              </a:ext>
            </a:extLst>
          </p:cNvPr>
          <p:cNvSpPr/>
          <p:nvPr/>
        </p:nvSpPr>
        <p:spPr bwMode="auto">
          <a:xfrm>
            <a:off x="6888485" y="1352000"/>
            <a:ext cx="398275" cy="4731154"/>
          </a:xfrm>
          <a:prstGeom prst="rect">
            <a:avLst/>
          </a:prstGeom>
          <a:solidFill>
            <a:schemeClr val="tx2">
              <a:alpha val="50000"/>
            </a:schemeClr>
          </a:solidFill>
          <a:ln w="28575">
            <a:noFill/>
            <a:round/>
            <a:headEnd/>
            <a:tailE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06702973-7F0A-4649-BB09-90C5AC66A2BC}"/>
              </a:ext>
            </a:extLst>
          </p:cNvPr>
          <p:cNvSpPr txBox="1"/>
          <p:nvPr/>
        </p:nvSpPr>
        <p:spPr bwMode="auto">
          <a:xfrm>
            <a:off x="934131" y="1335545"/>
            <a:ext cx="2219755"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Overall</a:t>
            </a:r>
            <a:b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IPI Score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0/1</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2/3</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4/5</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Age</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&lt; 65 yrs</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 65 yrs</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Sex</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Male</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Female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Baseline ECOG status</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0/1</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Disease stage</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1/2</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3</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4</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Disease indication</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ALK-positive sALCL</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ALK-negative sALCL</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AITL</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PTCL-NOS</a:t>
            </a:r>
          </a:p>
        </p:txBody>
      </p:sp>
      <p:sp>
        <p:nvSpPr>
          <p:cNvPr id="9" name="TextBox 8">
            <a:extLst>
              <a:ext uri="{FF2B5EF4-FFF2-40B4-BE49-F238E27FC236}">
                <a16:creationId xmlns:a16="http://schemas.microsoft.com/office/drawing/2014/main" id="{BF7CE530-FC91-4DF4-8126-EDC17897AFDB}"/>
              </a:ext>
            </a:extLst>
          </p:cNvPr>
          <p:cNvSpPr txBox="1"/>
          <p:nvPr/>
        </p:nvSpPr>
        <p:spPr bwMode="auto">
          <a:xfrm>
            <a:off x="2789282" y="1335545"/>
            <a:ext cx="1259381"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51/226</a:t>
            </a:r>
          </a:p>
          <a:p>
            <a:pPr marL="0" marR="0" lvl="0" indent="0" algn="ctr" defTabSz="914400" rtl="0" eaLnBrk="0" fontAlgn="base" latinLnBrk="0" hangingPunct="0">
              <a:lnSpc>
                <a:spcPct val="100000"/>
              </a:lnSpc>
              <a:spcBef>
                <a:spcPct val="50000"/>
              </a:spcBef>
              <a:spcAft>
                <a:spcPct val="0"/>
              </a:spcAft>
              <a:buClrTx/>
              <a:buSzTx/>
              <a:buFontTx/>
              <a:buNone/>
              <a:tabLst/>
              <a:defRPr/>
            </a:pP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5/52</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29/141</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17/33</a:t>
            </a:r>
          </a:p>
          <a:p>
            <a:pPr marL="0" marR="0" lvl="0" indent="0" algn="ctr" defTabSz="914400" rtl="0" eaLnBrk="0" fontAlgn="base" latinLnBrk="0" hangingPunct="0">
              <a:lnSpc>
                <a:spcPct val="100000"/>
              </a:lnSpc>
              <a:spcBef>
                <a:spcPct val="50000"/>
              </a:spcBef>
              <a:spcAft>
                <a:spcPct val="0"/>
              </a:spcAft>
              <a:buClrTx/>
              <a:buSzTx/>
              <a:buFontTx/>
              <a:buNone/>
              <a:tabLst/>
              <a:defRPr/>
            </a:pP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26/157</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25/69</a:t>
            </a:r>
          </a:p>
          <a:p>
            <a:pPr marL="0" marR="0" lvl="0" indent="0" algn="ctr" defTabSz="914400" rtl="0" eaLnBrk="0" fontAlgn="base" latinLnBrk="0" hangingPunct="0">
              <a:lnSpc>
                <a:spcPct val="100000"/>
              </a:lnSpc>
              <a:spcBef>
                <a:spcPct val="50000"/>
              </a:spcBef>
              <a:spcAft>
                <a:spcPct val="0"/>
              </a:spcAft>
              <a:buClrTx/>
              <a:buSzTx/>
              <a:buFontTx/>
              <a:buNone/>
              <a:tabLst/>
              <a:defRPr/>
            </a:pP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32/133</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19/93</a:t>
            </a:r>
          </a:p>
          <a:p>
            <a:pPr marL="0" marR="0" lvl="0" indent="0" algn="ctr" defTabSz="914400" rtl="0" eaLnBrk="0" fontAlgn="base" latinLnBrk="0" hangingPunct="0">
              <a:lnSpc>
                <a:spcPct val="100000"/>
              </a:lnSpc>
              <a:spcBef>
                <a:spcPct val="50000"/>
              </a:spcBef>
              <a:spcAft>
                <a:spcPct val="0"/>
              </a:spcAft>
              <a:buClrTx/>
              <a:buSzTx/>
              <a:buFontTx/>
              <a:buNone/>
              <a:tabLst/>
              <a:defRPr/>
            </a:pP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34/174</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17/51</a:t>
            </a:r>
          </a:p>
          <a:p>
            <a:pPr marL="0" marR="0" lvl="0" indent="0" algn="ctr" defTabSz="914400" rtl="0" eaLnBrk="0" fontAlgn="base" latinLnBrk="0" hangingPunct="0">
              <a:lnSpc>
                <a:spcPct val="100000"/>
              </a:lnSpc>
              <a:spcBef>
                <a:spcPct val="50000"/>
              </a:spcBef>
              <a:spcAft>
                <a:spcPct val="0"/>
              </a:spcAft>
              <a:buClrTx/>
              <a:buSzTx/>
              <a:buFontTx/>
              <a:buNone/>
              <a:tabLst/>
              <a:defRPr/>
            </a:pP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7/42</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13/57</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31/127</a:t>
            </a:r>
          </a:p>
          <a:p>
            <a:pPr marL="0" marR="0" lvl="0" indent="0" algn="ctr" defTabSz="914400" rtl="0" eaLnBrk="0" fontAlgn="base" latinLnBrk="0" hangingPunct="0">
              <a:lnSpc>
                <a:spcPct val="100000"/>
              </a:lnSpc>
              <a:spcBef>
                <a:spcPct val="50000"/>
              </a:spcBef>
              <a:spcAft>
                <a:spcPct val="0"/>
              </a:spcAft>
              <a:buClrTx/>
              <a:buSzTx/>
              <a:buFontTx/>
              <a:buNone/>
              <a:tabLst/>
              <a:defRPr/>
            </a:pP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4/49</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25/113</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8/30</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11/29</a:t>
            </a:r>
          </a:p>
        </p:txBody>
      </p:sp>
      <p:sp>
        <p:nvSpPr>
          <p:cNvPr id="10" name="TextBox 9">
            <a:extLst>
              <a:ext uri="{FF2B5EF4-FFF2-40B4-BE49-F238E27FC236}">
                <a16:creationId xmlns:a16="http://schemas.microsoft.com/office/drawing/2014/main" id="{88BF0E36-C4F5-4931-9AE8-0CD4BAA9C9EF}"/>
              </a:ext>
            </a:extLst>
          </p:cNvPr>
          <p:cNvSpPr txBox="1"/>
          <p:nvPr/>
        </p:nvSpPr>
        <p:spPr bwMode="auto">
          <a:xfrm>
            <a:off x="4239733" y="1335545"/>
            <a:ext cx="1259381"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73/226</a:t>
            </a:r>
          </a:p>
          <a:p>
            <a:pPr marL="0" marR="0" lvl="0" indent="0" algn="ctr" defTabSz="914400" rtl="0" eaLnBrk="0" fontAlgn="base" latinLnBrk="0" hangingPunct="0">
              <a:lnSpc>
                <a:spcPct val="100000"/>
              </a:lnSpc>
              <a:spcBef>
                <a:spcPct val="50000"/>
              </a:spcBef>
              <a:spcAft>
                <a:spcPct val="0"/>
              </a:spcAft>
              <a:buClrTx/>
              <a:buSzTx/>
              <a:buFontTx/>
              <a:buNone/>
              <a:tabLst/>
              <a:defRPr/>
            </a:pP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10/48</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48/145</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15/33</a:t>
            </a:r>
          </a:p>
          <a:p>
            <a:pPr marL="0" marR="0" lvl="0" indent="0" algn="ctr" defTabSz="914400" rtl="0" eaLnBrk="0" fontAlgn="base" latinLnBrk="0" hangingPunct="0">
              <a:lnSpc>
                <a:spcPct val="100000"/>
              </a:lnSpc>
              <a:spcBef>
                <a:spcPct val="50000"/>
              </a:spcBef>
              <a:spcAft>
                <a:spcPct val="0"/>
              </a:spcAft>
              <a:buClrTx/>
              <a:buSzTx/>
              <a:buFontTx/>
              <a:buNone/>
              <a:tabLst/>
              <a:defRPr/>
            </a:pP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37/156</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36/70</a:t>
            </a:r>
          </a:p>
          <a:p>
            <a:pPr marL="0" marR="0" lvl="0" indent="0" algn="ctr" defTabSz="914400" rtl="0" eaLnBrk="0" fontAlgn="base" latinLnBrk="0" hangingPunct="0">
              <a:lnSpc>
                <a:spcPct val="100000"/>
              </a:lnSpc>
              <a:spcBef>
                <a:spcPct val="50000"/>
              </a:spcBef>
              <a:spcAft>
                <a:spcPct val="0"/>
              </a:spcAft>
              <a:buClrTx/>
              <a:buSzTx/>
              <a:buFontTx/>
              <a:buNone/>
              <a:tabLst/>
              <a:defRPr/>
            </a:pP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49/151</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24/75</a:t>
            </a:r>
          </a:p>
          <a:p>
            <a:pPr marL="0" marR="0" lvl="0" indent="0" algn="ctr" defTabSz="914400" rtl="0" eaLnBrk="0" fontAlgn="base" latinLnBrk="0" hangingPunct="0">
              <a:lnSpc>
                <a:spcPct val="100000"/>
              </a:lnSpc>
              <a:spcBef>
                <a:spcPct val="50000"/>
              </a:spcBef>
              <a:spcAft>
                <a:spcPct val="0"/>
              </a:spcAft>
              <a:buClrTx/>
              <a:buSzTx/>
              <a:buFontTx/>
              <a:buNone/>
              <a:tabLst/>
              <a:defRPr/>
            </a:pP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61/179</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12/47</a:t>
            </a:r>
          </a:p>
          <a:p>
            <a:pPr marL="0" marR="0" lvl="0" indent="0" algn="ctr" defTabSz="914400" rtl="0" eaLnBrk="0" fontAlgn="base" latinLnBrk="0" hangingPunct="0">
              <a:lnSpc>
                <a:spcPct val="100000"/>
              </a:lnSpc>
              <a:spcBef>
                <a:spcPct val="50000"/>
              </a:spcBef>
              <a:spcAft>
                <a:spcPct val="0"/>
              </a:spcAft>
              <a:buClrTx/>
              <a:buSzTx/>
              <a:buFontTx/>
              <a:buNone/>
              <a:tabLst/>
              <a:defRPr/>
            </a:pP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12/46</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17/67</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44/113</a:t>
            </a:r>
          </a:p>
          <a:p>
            <a:pPr marL="0" marR="0" lvl="0" indent="0" algn="ctr" defTabSz="914400" rtl="0" eaLnBrk="0" fontAlgn="base" latinLnBrk="0" hangingPunct="0">
              <a:lnSpc>
                <a:spcPct val="100000"/>
              </a:lnSpc>
              <a:spcBef>
                <a:spcPct val="50000"/>
              </a:spcBef>
              <a:spcAft>
                <a:spcPct val="0"/>
              </a:spcAft>
              <a:buClrTx/>
              <a:buSzTx/>
              <a:buFontTx/>
              <a:buNone/>
              <a:tabLst/>
              <a:defRPr/>
            </a:pP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10/49</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34/105</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6/24</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20/43</a:t>
            </a:r>
          </a:p>
        </p:txBody>
      </p:sp>
      <p:sp>
        <p:nvSpPr>
          <p:cNvPr id="11" name="TextBox 10">
            <a:extLst>
              <a:ext uri="{FF2B5EF4-FFF2-40B4-BE49-F238E27FC236}">
                <a16:creationId xmlns:a16="http://schemas.microsoft.com/office/drawing/2014/main" id="{310F9EE2-39B6-48A9-9484-C32FEACF058B}"/>
              </a:ext>
            </a:extLst>
          </p:cNvPr>
          <p:cNvSpPr txBox="1"/>
          <p:nvPr/>
        </p:nvSpPr>
        <p:spPr bwMode="auto">
          <a:xfrm>
            <a:off x="8348235" y="1335545"/>
            <a:ext cx="1259381"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0.66 (0.46-0.95)</a:t>
            </a:r>
          </a:p>
          <a:p>
            <a:pPr marL="0" marR="0" lvl="0" indent="0" algn="ctr" defTabSz="914400" rtl="0" eaLnBrk="0" fontAlgn="base" latinLnBrk="0" hangingPunct="0">
              <a:lnSpc>
                <a:spcPct val="100000"/>
              </a:lnSpc>
              <a:spcBef>
                <a:spcPct val="50000"/>
              </a:spcBef>
              <a:spcAft>
                <a:spcPct val="0"/>
              </a:spcAft>
              <a:buClrTx/>
              <a:buSzTx/>
              <a:buFontTx/>
              <a:buNone/>
              <a:tabLst/>
              <a:defRPr/>
            </a:pP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0.46 (0.16-1.33)</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0.56 (0.35-0.89)</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1.15 (0.58-2.31)</a:t>
            </a:r>
          </a:p>
          <a:p>
            <a:pPr marL="0" marR="0" lvl="0" indent="0" algn="ctr" defTabSz="914400" rtl="0" eaLnBrk="0" fontAlgn="base" latinLnBrk="0" hangingPunct="0">
              <a:lnSpc>
                <a:spcPct val="100000"/>
              </a:lnSpc>
              <a:spcBef>
                <a:spcPct val="50000"/>
              </a:spcBef>
              <a:spcAft>
                <a:spcPct val="0"/>
              </a:spcAft>
              <a:buClrTx/>
              <a:buSzTx/>
              <a:buFontTx/>
              <a:buNone/>
              <a:tabLst/>
              <a:defRPr/>
            </a:pP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0.64 (0.39-1.06)</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0.64 (0.38-1.08)</a:t>
            </a:r>
          </a:p>
          <a:p>
            <a:pPr marL="0" marR="0" lvl="0" indent="0" algn="ctr" defTabSz="914400" rtl="0" eaLnBrk="0" fontAlgn="base" latinLnBrk="0" hangingPunct="0">
              <a:lnSpc>
                <a:spcPct val="100000"/>
              </a:lnSpc>
              <a:spcBef>
                <a:spcPct val="50000"/>
              </a:spcBef>
              <a:spcAft>
                <a:spcPct val="0"/>
              </a:spcAft>
              <a:buClrTx/>
              <a:buSzTx/>
              <a:buFontTx/>
              <a:buNone/>
              <a:tabLst/>
              <a:defRPr/>
            </a:pP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0.68 (0.43-1.06)</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0.66 (0.36-1.22)</a:t>
            </a:r>
          </a:p>
          <a:p>
            <a:pPr marL="0" marR="0" lvl="0" indent="0" algn="ctr" defTabSz="914400" rtl="0" eaLnBrk="0" fontAlgn="base" latinLnBrk="0" hangingPunct="0">
              <a:lnSpc>
                <a:spcPct val="100000"/>
              </a:lnSpc>
              <a:spcBef>
                <a:spcPct val="50000"/>
              </a:spcBef>
              <a:spcAft>
                <a:spcPct val="0"/>
              </a:spcAft>
              <a:buClrTx/>
              <a:buSzTx/>
              <a:buFontTx/>
              <a:buNone/>
              <a:tabLst/>
              <a:defRPr/>
            </a:pP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0.51 (0.34-0.78)</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1.48 (0.70-3.11)</a:t>
            </a:r>
          </a:p>
          <a:p>
            <a:pPr marL="0" marR="0" lvl="0" indent="0" algn="ctr" defTabSz="914400" rtl="0" eaLnBrk="0" fontAlgn="base" latinLnBrk="0" hangingPunct="0">
              <a:lnSpc>
                <a:spcPct val="100000"/>
              </a:lnSpc>
              <a:spcBef>
                <a:spcPct val="50000"/>
              </a:spcBef>
              <a:spcAft>
                <a:spcPct val="0"/>
              </a:spcAft>
              <a:buClrTx/>
              <a:buSzTx/>
              <a:buFontTx/>
              <a:buNone/>
              <a:tabLst/>
              <a:defRPr/>
            </a:pP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0.66 (0.25-1.71)</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0.71 (0.33-1.49)</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0.68 (0.43-1.07)</a:t>
            </a:r>
          </a:p>
          <a:p>
            <a:pPr marL="0" marR="0" lvl="0" indent="0" algn="ctr" defTabSz="914400" rtl="0" eaLnBrk="0" fontAlgn="base" latinLnBrk="0" hangingPunct="0">
              <a:lnSpc>
                <a:spcPct val="100000"/>
              </a:lnSpc>
              <a:spcBef>
                <a:spcPct val="50000"/>
              </a:spcBef>
              <a:spcAft>
                <a:spcPct val="0"/>
              </a:spcAft>
              <a:buClrTx/>
              <a:buSzTx/>
              <a:buFontTx/>
              <a:buNone/>
              <a:tabLst/>
              <a:defRPr/>
            </a:pP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0.38 (0.12-1.22)</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0.58 (0.35-0.98)</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0.87 (0.29-2.58)</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0.83 (0.38-1.80)</a:t>
            </a:r>
          </a:p>
        </p:txBody>
      </p:sp>
      <p:sp>
        <p:nvSpPr>
          <p:cNvPr id="4" name="TextBox 3">
            <a:extLst>
              <a:ext uri="{FF2B5EF4-FFF2-40B4-BE49-F238E27FC236}">
                <a16:creationId xmlns:a16="http://schemas.microsoft.com/office/drawing/2014/main" id="{30C97AAA-3A2A-4ECF-BDA5-E6F06E3E0CDF}"/>
              </a:ext>
            </a:extLst>
          </p:cNvPr>
          <p:cNvSpPr txBox="1"/>
          <p:nvPr/>
        </p:nvSpPr>
        <p:spPr bwMode="auto">
          <a:xfrm>
            <a:off x="2977707" y="807091"/>
            <a:ext cx="24640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Event/N</a:t>
            </a:r>
          </a:p>
        </p:txBody>
      </p:sp>
      <p:sp>
        <p:nvSpPr>
          <p:cNvPr id="13" name="TextBox 12">
            <a:extLst>
              <a:ext uri="{FF2B5EF4-FFF2-40B4-BE49-F238E27FC236}">
                <a16:creationId xmlns:a16="http://schemas.microsoft.com/office/drawing/2014/main" id="{FB58A92F-8B7B-4FD7-B219-525D3ABBDF15}"/>
              </a:ext>
            </a:extLst>
          </p:cNvPr>
          <p:cNvSpPr txBox="1"/>
          <p:nvPr/>
        </p:nvSpPr>
        <p:spPr bwMode="auto">
          <a:xfrm>
            <a:off x="8225103" y="1052592"/>
            <a:ext cx="15056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HR (95% CI)</a:t>
            </a:r>
          </a:p>
        </p:txBody>
      </p:sp>
      <p:sp>
        <p:nvSpPr>
          <p:cNvPr id="14" name="TextBox 13">
            <a:extLst>
              <a:ext uri="{FF2B5EF4-FFF2-40B4-BE49-F238E27FC236}">
                <a16:creationId xmlns:a16="http://schemas.microsoft.com/office/drawing/2014/main" id="{0F752EA9-771A-477A-B512-AED43883614F}"/>
              </a:ext>
            </a:extLst>
          </p:cNvPr>
          <p:cNvSpPr txBox="1"/>
          <p:nvPr/>
        </p:nvSpPr>
        <p:spPr bwMode="auto">
          <a:xfrm>
            <a:off x="2889818" y="1052592"/>
            <a:ext cx="11588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BV + CHP</a:t>
            </a:r>
          </a:p>
        </p:txBody>
      </p:sp>
      <p:sp>
        <p:nvSpPr>
          <p:cNvPr id="15" name="TextBox 14">
            <a:extLst>
              <a:ext uri="{FF2B5EF4-FFF2-40B4-BE49-F238E27FC236}">
                <a16:creationId xmlns:a16="http://schemas.microsoft.com/office/drawing/2014/main" id="{7CBA4D75-0443-4765-86F0-BB4D02A870FE}"/>
              </a:ext>
            </a:extLst>
          </p:cNvPr>
          <p:cNvSpPr txBox="1"/>
          <p:nvPr/>
        </p:nvSpPr>
        <p:spPr bwMode="auto">
          <a:xfrm>
            <a:off x="4290001" y="1052592"/>
            <a:ext cx="11588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t>CHOP</a:t>
            </a:r>
          </a:p>
        </p:txBody>
      </p:sp>
      <p:cxnSp>
        <p:nvCxnSpPr>
          <p:cNvPr id="17" name="Straight Connector 16">
            <a:extLst>
              <a:ext uri="{FF2B5EF4-FFF2-40B4-BE49-F238E27FC236}">
                <a16:creationId xmlns:a16="http://schemas.microsoft.com/office/drawing/2014/main" id="{EE161B4A-B62D-4B69-B50F-ABDC56553B4E}"/>
              </a:ext>
            </a:extLst>
          </p:cNvPr>
          <p:cNvCxnSpPr/>
          <p:nvPr/>
        </p:nvCxnSpPr>
        <p:spPr bwMode="auto">
          <a:xfrm>
            <a:off x="969705" y="1352000"/>
            <a:ext cx="9030943" cy="0"/>
          </a:xfrm>
          <a:prstGeom prst="line">
            <a:avLst/>
          </a:prstGeom>
          <a:noFill/>
          <a:ln w="28575" cap="flat" cmpd="sng" algn="ctr">
            <a:solidFill>
              <a:schemeClr val="bg1"/>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03A94BC0-D22B-4F34-9276-830F1A0E9204}"/>
              </a:ext>
            </a:extLst>
          </p:cNvPr>
          <p:cNvCxnSpPr/>
          <p:nvPr/>
        </p:nvCxnSpPr>
        <p:spPr bwMode="auto">
          <a:xfrm>
            <a:off x="6027380" y="6083153"/>
            <a:ext cx="2286351" cy="0"/>
          </a:xfrm>
          <a:prstGeom prst="line">
            <a:avLst/>
          </a:prstGeom>
          <a:noFill/>
          <a:ln w="28575" cap="flat" cmpd="sng" algn="ctr">
            <a:solidFill>
              <a:schemeClr val="bg1"/>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A001D08B-66F2-4F15-B88F-650E1B67B7BB}"/>
              </a:ext>
            </a:extLst>
          </p:cNvPr>
          <p:cNvCxnSpPr>
            <a:cxnSpLocks/>
          </p:cNvCxnSpPr>
          <p:nvPr/>
        </p:nvCxnSpPr>
        <p:spPr bwMode="auto">
          <a:xfrm flipH="1" flipV="1">
            <a:off x="6026992" y="6083154"/>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0F0AE0C2-6B30-4A63-85E6-BBD2720AC7A5}"/>
              </a:ext>
            </a:extLst>
          </p:cNvPr>
          <p:cNvCxnSpPr>
            <a:cxnSpLocks/>
          </p:cNvCxnSpPr>
          <p:nvPr/>
        </p:nvCxnSpPr>
        <p:spPr bwMode="auto">
          <a:xfrm flipH="1" flipV="1">
            <a:off x="6929890" y="6083154"/>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3A86C046-8F24-4D55-952C-B2AAEBFD96CD}"/>
              </a:ext>
            </a:extLst>
          </p:cNvPr>
          <p:cNvCxnSpPr>
            <a:cxnSpLocks/>
          </p:cNvCxnSpPr>
          <p:nvPr/>
        </p:nvCxnSpPr>
        <p:spPr bwMode="auto">
          <a:xfrm flipV="1">
            <a:off x="7286764" y="1335545"/>
            <a:ext cx="0" cy="4802991"/>
          </a:xfrm>
          <a:prstGeom prst="line">
            <a:avLst/>
          </a:prstGeom>
          <a:noFill/>
          <a:ln w="28575" cap="flat" cmpd="sng" algn="ctr">
            <a:solidFill>
              <a:schemeClr val="bg1"/>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4316CC56-7730-4555-A18D-618512ABE962}"/>
              </a:ext>
            </a:extLst>
          </p:cNvPr>
          <p:cNvCxnSpPr>
            <a:cxnSpLocks/>
          </p:cNvCxnSpPr>
          <p:nvPr/>
        </p:nvCxnSpPr>
        <p:spPr bwMode="auto">
          <a:xfrm flipH="1" flipV="1">
            <a:off x="8313731" y="6083154"/>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2" name="Straight Arrow Connector 31">
            <a:extLst>
              <a:ext uri="{FF2B5EF4-FFF2-40B4-BE49-F238E27FC236}">
                <a16:creationId xmlns:a16="http://schemas.microsoft.com/office/drawing/2014/main" id="{67B7B2D3-FAB0-4E8B-962C-2E1D1446D720}"/>
              </a:ext>
            </a:extLst>
          </p:cNvPr>
          <p:cNvCxnSpPr/>
          <p:nvPr/>
        </p:nvCxnSpPr>
        <p:spPr bwMode="auto">
          <a:xfrm flipH="1">
            <a:off x="6096000" y="6356697"/>
            <a:ext cx="833890" cy="0"/>
          </a:xfrm>
          <a:prstGeom prst="straightConnector1">
            <a:avLst/>
          </a:prstGeom>
          <a:noFill/>
          <a:ln w="28575" cap="flat" cmpd="sng" algn="ctr">
            <a:solidFill>
              <a:schemeClr val="bg1"/>
            </a:solidFill>
            <a:prstDash val="solid"/>
            <a:round/>
            <a:headEnd type="none" w="med" len="med"/>
            <a:tailEnd type="triangle"/>
          </a:ln>
          <a:effectLst/>
        </p:spPr>
      </p:cxnSp>
      <p:cxnSp>
        <p:nvCxnSpPr>
          <p:cNvPr id="35" name="Straight Arrow Connector 34">
            <a:extLst>
              <a:ext uri="{FF2B5EF4-FFF2-40B4-BE49-F238E27FC236}">
                <a16:creationId xmlns:a16="http://schemas.microsoft.com/office/drawing/2014/main" id="{E7C5836F-94A8-44B1-8840-CA64147D1009}"/>
              </a:ext>
            </a:extLst>
          </p:cNvPr>
          <p:cNvCxnSpPr/>
          <p:nvPr/>
        </p:nvCxnSpPr>
        <p:spPr bwMode="auto">
          <a:xfrm>
            <a:off x="7548113" y="6356697"/>
            <a:ext cx="676990" cy="0"/>
          </a:xfrm>
          <a:prstGeom prst="straightConnector1">
            <a:avLst/>
          </a:prstGeom>
          <a:noFill/>
          <a:ln w="28575" cap="flat" cmpd="sng" algn="ctr">
            <a:solidFill>
              <a:schemeClr val="bg1"/>
            </a:solidFill>
            <a:prstDash val="solid"/>
            <a:round/>
            <a:headEnd type="none" w="med" len="med"/>
            <a:tailEnd type="triangle"/>
          </a:ln>
          <a:effectLst/>
        </p:spPr>
      </p:cxnSp>
      <p:sp>
        <p:nvSpPr>
          <p:cNvPr id="36" name="TextBox 35">
            <a:extLst>
              <a:ext uri="{FF2B5EF4-FFF2-40B4-BE49-F238E27FC236}">
                <a16:creationId xmlns:a16="http://schemas.microsoft.com/office/drawing/2014/main" id="{7E3BE57A-9EB8-447A-9A57-3CE747902200}"/>
              </a:ext>
            </a:extLst>
          </p:cNvPr>
          <p:cNvSpPr txBox="1"/>
          <p:nvPr/>
        </p:nvSpPr>
        <p:spPr bwMode="auto">
          <a:xfrm>
            <a:off x="5042488" y="6325379"/>
            <a:ext cx="24640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Favors BV + CHP</a:t>
            </a:r>
          </a:p>
        </p:txBody>
      </p:sp>
      <p:sp>
        <p:nvSpPr>
          <p:cNvPr id="37" name="TextBox 36">
            <a:extLst>
              <a:ext uri="{FF2B5EF4-FFF2-40B4-BE49-F238E27FC236}">
                <a16:creationId xmlns:a16="http://schemas.microsoft.com/office/drawing/2014/main" id="{95CFE6FE-20B1-480C-AA28-04198261CF5E}"/>
              </a:ext>
            </a:extLst>
          </p:cNvPr>
          <p:cNvSpPr txBox="1"/>
          <p:nvPr/>
        </p:nvSpPr>
        <p:spPr bwMode="auto">
          <a:xfrm>
            <a:off x="6858412" y="6325379"/>
            <a:ext cx="24640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t>Favors CHOP</a:t>
            </a:r>
          </a:p>
        </p:txBody>
      </p:sp>
      <p:sp>
        <p:nvSpPr>
          <p:cNvPr id="38" name="TextBox 37">
            <a:extLst>
              <a:ext uri="{FF2B5EF4-FFF2-40B4-BE49-F238E27FC236}">
                <a16:creationId xmlns:a16="http://schemas.microsoft.com/office/drawing/2014/main" id="{8FA15C1D-7369-416D-9F48-FFE5A16C378C}"/>
              </a:ext>
            </a:extLst>
          </p:cNvPr>
          <p:cNvSpPr txBox="1"/>
          <p:nvPr/>
        </p:nvSpPr>
        <p:spPr bwMode="auto">
          <a:xfrm>
            <a:off x="5776592" y="6082382"/>
            <a:ext cx="5513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0.1</a:t>
            </a:r>
          </a:p>
        </p:txBody>
      </p:sp>
      <p:sp>
        <p:nvSpPr>
          <p:cNvPr id="39" name="TextBox 38">
            <a:extLst>
              <a:ext uri="{FF2B5EF4-FFF2-40B4-BE49-F238E27FC236}">
                <a16:creationId xmlns:a16="http://schemas.microsoft.com/office/drawing/2014/main" id="{F1D69B4B-0856-47FA-A8C0-9F785CB89452}"/>
              </a:ext>
            </a:extLst>
          </p:cNvPr>
          <p:cNvSpPr txBox="1"/>
          <p:nvPr/>
        </p:nvSpPr>
        <p:spPr bwMode="auto">
          <a:xfrm>
            <a:off x="6646757" y="6082382"/>
            <a:ext cx="5513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0.5</a:t>
            </a:r>
          </a:p>
        </p:txBody>
      </p:sp>
      <p:sp>
        <p:nvSpPr>
          <p:cNvPr id="40" name="TextBox 39">
            <a:extLst>
              <a:ext uri="{FF2B5EF4-FFF2-40B4-BE49-F238E27FC236}">
                <a16:creationId xmlns:a16="http://schemas.microsoft.com/office/drawing/2014/main" id="{D2E40939-BCF1-4975-B8FC-A67C3EC107C8}"/>
              </a:ext>
            </a:extLst>
          </p:cNvPr>
          <p:cNvSpPr txBox="1"/>
          <p:nvPr/>
        </p:nvSpPr>
        <p:spPr bwMode="auto">
          <a:xfrm>
            <a:off x="7030650" y="6082382"/>
            <a:ext cx="5513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a:t>
            </a:r>
          </a:p>
        </p:txBody>
      </p:sp>
      <p:grpSp>
        <p:nvGrpSpPr>
          <p:cNvPr id="48" name="Group 47">
            <a:extLst>
              <a:ext uri="{FF2B5EF4-FFF2-40B4-BE49-F238E27FC236}">
                <a16:creationId xmlns:a16="http://schemas.microsoft.com/office/drawing/2014/main" id="{445755DA-E546-49F3-8A85-60DDAA6E39B6}"/>
              </a:ext>
            </a:extLst>
          </p:cNvPr>
          <p:cNvGrpSpPr/>
          <p:nvPr/>
        </p:nvGrpSpPr>
        <p:grpSpPr>
          <a:xfrm>
            <a:off x="6291773" y="1871932"/>
            <a:ext cx="1153064" cy="129396"/>
            <a:chOff x="6274521" y="1871932"/>
            <a:chExt cx="1153064" cy="129396"/>
          </a:xfrm>
        </p:grpSpPr>
        <p:grpSp>
          <p:nvGrpSpPr>
            <p:cNvPr id="46" name="Group 45">
              <a:extLst>
                <a:ext uri="{FF2B5EF4-FFF2-40B4-BE49-F238E27FC236}">
                  <a16:creationId xmlns:a16="http://schemas.microsoft.com/office/drawing/2014/main" id="{7E312E3E-7F6E-402A-B681-0BB882846F92}"/>
                </a:ext>
              </a:extLst>
            </p:cNvPr>
            <p:cNvGrpSpPr/>
            <p:nvPr/>
          </p:nvGrpSpPr>
          <p:grpSpPr>
            <a:xfrm>
              <a:off x="6274521" y="1871932"/>
              <a:ext cx="1153064" cy="129396"/>
              <a:chOff x="6274521" y="1871932"/>
              <a:chExt cx="1153064" cy="129396"/>
            </a:xfrm>
          </p:grpSpPr>
          <p:cxnSp>
            <p:nvCxnSpPr>
              <p:cNvPr id="42" name="Straight Connector 41">
                <a:extLst>
                  <a:ext uri="{FF2B5EF4-FFF2-40B4-BE49-F238E27FC236}">
                    <a16:creationId xmlns:a16="http://schemas.microsoft.com/office/drawing/2014/main" id="{2E8F4719-1856-4312-859B-84074655E246}"/>
                  </a:ext>
                </a:extLst>
              </p:cNvPr>
              <p:cNvCxnSpPr/>
              <p:nvPr/>
            </p:nvCxnSpPr>
            <p:spPr bwMode="auto">
              <a:xfrm>
                <a:off x="6274521" y="1932317"/>
                <a:ext cx="1144196" cy="0"/>
              </a:xfrm>
              <a:prstGeom prst="line">
                <a:avLst/>
              </a:prstGeom>
              <a:noFill/>
              <a:ln w="28575" cap="flat" cmpd="sng" algn="ctr">
                <a:solidFill>
                  <a:schemeClr val="bg2"/>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972A527C-CCFC-4F67-9AC4-ED131436358D}"/>
                  </a:ext>
                </a:extLst>
              </p:cNvPr>
              <p:cNvCxnSpPr/>
              <p:nvPr/>
            </p:nvCxnSpPr>
            <p:spPr bwMode="auto">
              <a:xfrm>
                <a:off x="6274521" y="1871932"/>
                <a:ext cx="0" cy="129396"/>
              </a:xfrm>
              <a:prstGeom prst="line">
                <a:avLst/>
              </a:prstGeom>
              <a:noFill/>
              <a:ln w="28575" cap="flat" cmpd="sng" algn="ctr">
                <a:solidFill>
                  <a:schemeClr val="bg2"/>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F23E0499-2677-4318-A4A7-4D3BF6D01B2A}"/>
                  </a:ext>
                </a:extLst>
              </p:cNvPr>
              <p:cNvCxnSpPr/>
              <p:nvPr/>
            </p:nvCxnSpPr>
            <p:spPr bwMode="auto">
              <a:xfrm>
                <a:off x="7427585" y="1871932"/>
                <a:ext cx="0" cy="129396"/>
              </a:xfrm>
              <a:prstGeom prst="line">
                <a:avLst/>
              </a:prstGeom>
              <a:noFill/>
              <a:ln w="28575" cap="flat" cmpd="sng" algn="ctr">
                <a:solidFill>
                  <a:schemeClr val="bg2"/>
                </a:solidFill>
                <a:prstDash val="solid"/>
                <a:round/>
                <a:headEnd type="none" w="med" len="med"/>
                <a:tailEnd type="none" w="med" len="med"/>
              </a:ln>
              <a:effectLst/>
            </p:spPr>
          </p:cxnSp>
        </p:grpSp>
        <p:sp>
          <p:nvSpPr>
            <p:cNvPr id="47" name="Rectangle 46">
              <a:extLst>
                <a:ext uri="{FF2B5EF4-FFF2-40B4-BE49-F238E27FC236}">
                  <a16:creationId xmlns:a16="http://schemas.microsoft.com/office/drawing/2014/main" id="{61AEA9A3-2AB4-425E-BEE6-47D4730AF17B}"/>
                </a:ext>
              </a:extLst>
            </p:cNvPr>
            <p:cNvSpPr/>
            <p:nvPr/>
          </p:nvSpPr>
          <p:spPr bwMode="auto">
            <a:xfrm>
              <a:off x="6812114" y="1889147"/>
              <a:ext cx="94967" cy="94967"/>
            </a:xfrm>
            <a:prstGeom prst="rect">
              <a:avLst/>
            </a:prstGeom>
            <a:solidFill>
              <a:schemeClr val="bg2"/>
            </a:solidFill>
            <a:ln w="28575">
              <a:noFill/>
              <a:round/>
              <a:headEnd/>
              <a:tailE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grpSp>
        <p:nvGrpSpPr>
          <p:cNvPr id="103" name="Group 102">
            <a:extLst>
              <a:ext uri="{FF2B5EF4-FFF2-40B4-BE49-F238E27FC236}">
                <a16:creationId xmlns:a16="http://schemas.microsoft.com/office/drawing/2014/main" id="{7220A919-96B4-4372-B7BC-073183514ED5}"/>
              </a:ext>
            </a:extLst>
          </p:cNvPr>
          <p:cNvGrpSpPr/>
          <p:nvPr/>
        </p:nvGrpSpPr>
        <p:grpSpPr>
          <a:xfrm>
            <a:off x="6865520" y="1480617"/>
            <a:ext cx="421240" cy="129396"/>
            <a:chOff x="6650719" y="1871932"/>
            <a:chExt cx="421240" cy="129396"/>
          </a:xfrm>
        </p:grpSpPr>
        <p:grpSp>
          <p:nvGrpSpPr>
            <p:cNvPr id="104" name="Group 103">
              <a:extLst>
                <a:ext uri="{FF2B5EF4-FFF2-40B4-BE49-F238E27FC236}">
                  <a16:creationId xmlns:a16="http://schemas.microsoft.com/office/drawing/2014/main" id="{2CFCDE36-7F18-4BD3-9DC3-C5384F82817A}"/>
                </a:ext>
              </a:extLst>
            </p:cNvPr>
            <p:cNvGrpSpPr/>
            <p:nvPr/>
          </p:nvGrpSpPr>
          <p:grpSpPr>
            <a:xfrm>
              <a:off x="6650719" y="1871932"/>
              <a:ext cx="421240" cy="129396"/>
              <a:chOff x="6650719" y="1871932"/>
              <a:chExt cx="421240" cy="129396"/>
            </a:xfrm>
          </p:grpSpPr>
          <p:cxnSp>
            <p:nvCxnSpPr>
              <p:cNvPr id="106" name="Straight Connector 105">
                <a:extLst>
                  <a:ext uri="{FF2B5EF4-FFF2-40B4-BE49-F238E27FC236}">
                    <a16:creationId xmlns:a16="http://schemas.microsoft.com/office/drawing/2014/main" id="{4EEF158C-C1BA-44FB-914D-74539ECACF4E}"/>
                  </a:ext>
                </a:extLst>
              </p:cNvPr>
              <p:cNvCxnSpPr>
                <a:cxnSpLocks/>
              </p:cNvCxnSpPr>
              <p:nvPr/>
            </p:nvCxnSpPr>
            <p:spPr bwMode="auto">
              <a:xfrm>
                <a:off x="6650719" y="1932317"/>
                <a:ext cx="421240" cy="0"/>
              </a:xfrm>
              <a:prstGeom prst="line">
                <a:avLst/>
              </a:prstGeom>
              <a:noFill/>
              <a:ln w="28575" cap="flat" cmpd="sng" algn="ctr">
                <a:solidFill>
                  <a:schemeClr val="bg2"/>
                </a:solidFill>
                <a:prstDash val="solid"/>
                <a:round/>
                <a:headEnd type="none" w="med" len="med"/>
                <a:tailEnd type="none" w="med" len="med"/>
              </a:ln>
              <a:effectLst/>
            </p:spPr>
          </p:cxnSp>
          <p:cxnSp>
            <p:nvCxnSpPr>
              <p:cNvPr id="107" name="Straight Connector 106">
                <a:extLst>
                  <a:ext uri="{FF2B5EF4-FFF2-40B4-BE49-F238E27FC236}">
                    <a16:creationId xmlns:a16="http://schemas.microsoft.com/office/drawing/2014/main" id="{4C3750F6-27BB-4CC7-96B8-5A96333C982C}"/>
                  </a:ext>
                </a:extLst>
              </p:cNvPr>
              <p:cNvCxnSpPr/>
              <p:nvPr/>
            </p:nvCxnSpPr>
            <p:spPr bwMode="auto">
              <a:xfrm>
                <a:off x="6654495" y="1871932"/>
                <a:ext cx="0" cy="129396"/>
              </a:xfrm>
              <a:prstGeom prst="line">
                <a:avLst/>
              </a:prstGeom>
              <a:noFill/>
              <a:ln w="28575" cap="flat" cmpd="sng" algn="ctr">
                <a:solidFill>
                  <a:schemeClr val="bg2"/>
                </a:solidFill>
                <a:prstDash val="solid"/>
                <a:round/>
                <a:headEnd type="none" w="med" len="med"/>
                <a:tailEnd type="none" w="med" len="med"/>
              </a:ln>
              <a:effectLst/>
            </p:spPr>
          </p:cxnSp>
          <p:cxnSp>
            <p:nvCxnSpPr>
              <p:cNvPr id="108" name="Straight Connector 107">
                <a:extLst>
                  <a:ext uri="{FF2B5EF4-FFF2-40B4-BE49-F238E27FC236}">
                    <a16:creationId xmlns:a16="http://schemas.microsoft.com/office/drawing/2014/main" id="{9543106F-BE04-49C4-8970-7F1730632026}"/>
                  </a:ext>
                </a:extLst>
              </p:cNvPr>
              <p:cNvCxnSpPr/>
              <p:nvPr/>
            </p:nvCxnSpPr>
            <p:spPr bwMode="auto">
              <a:xfrm>
                <a:off x="7056985" y="1871932"/>
                <a:ext cx="0" cy="129396"/>
              </a:xfrm>
              <a:prstGeom prst="line">
                <a:avLst/>
              </a:prstGeom>
              <a:noFill/>
              <a:ln w="28575" cap="flat" cmpd="sng" algn="ctr">
                <a:solidFill>
                  <a:schemeClr val="bg2"/>
                </a:solidFill>
                <a:prstDash val="solid"/>
                <a:round/>
                <a:headEnd type="none" w="med" len="med"/>
                <a:tailEnd type="none" w="med" len="med"/>
              </a:ln>
              <a:effectLst/>
            </p:spPr>
          </p:cxnSp>
        </p:grpSp>
        <p:sp>
          <p:nvSpPr>
            <p:cNvPr id="105" name="Rectangle 104">
              <a:extLst>
                <a:ext uri="{FF2B5EF4-FFF2-40B4-BE49-F238E27FC236}">
                  <a16:creationId xmlns:a16="http://schemas.microsoft.com/office/drawing/2014/main" id="{D6B7B1FE-787A-418A-AD28-721714BD21D6}"/>
                </a:ext>
              </a:extLst>
            </p:cNvPr>
            <p:cNvSpPr/>
            <p:nvPr/>
          </p:nvSpPr>
          <p:spPr bwMode="auto">
            <a:xfrm>
              <a:off x="6812114" y="1889147"/>
              <a:ext cx="94967" cy="94967"/>
            </a:xfrm>
            <a:prstGeom prst="rect">
              <a:avLst/>
            </a:prstGeom>
            <a:solidFill>
              <a:schemeClr val="bg2"/>
            </a:solidFill>
            <a:ln w="28575">
              <a:noFill/>
              <a:round/>
              <a:headEnd/>
              <a:tailE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grpSp>
        <p:nvGrpSpPr>
          <p:cNvPr id="109" name="Group 108">
            <a:extLst>
              <a:ext uri="{FF2B5EF4-FFF2-40B4-BE49-F238E27FC236}">
                <a16:creationId xmlns:a16="http://schemas.microsoft.com/office/drawing/2014/main" id="{83E6CA3E-2B9C-44DE-95B4-FA0156BDC31F}"/>
              </a:ext>
            </a:extLst>
          </p:cNvPr>
          <p:cNvGrpSpPr/>
          <p:nvPr/>
        </p:nvGrpSpPr>
        <p:grpSpPr>
          <a:xfrm>
            <a:off x="6706690" y="2075802"/>
            <a:ext cx="523339" cy="129396"/>
            <a:chOff x="6274521" y="1871932"/>
            <a:chExt cx="523339" cy="129396"/>
          </a:xfrm>
        </p:grpSpPr>
        <p:grpSp>
          <p:nvGrpSpPr>
            <p:cNvPr id="110" name="Group 109">
              <a:extLst>
                <a:ext uri="{FF2B5EF4-FFF2-40B4-BE49-F238E27FC236}">
                  <a16:creationId xmlns:a16="http://schemas.microsoft.com/office/drawing/2014/main" id="{91038388-CA0F-4D67-8A0E-18202A786395}"/>
                </a:ext>
              </a:extLst>
            </p:cNvPr>
            <p:cNvGrpSpPr/>
            <p:nvPr/>
          </p:nvGrpSpPr>
          <p:grpSpPr>
            <a:xfrm>
              <a:off x="6274521" y="1871932"/>
              <a:ext cx="523339" cy="129396"/>
              <a:chOff x="6274521" y="1871932"/>
              <a:chExt cx="523339" cy="129396"/>
            </a:xfrm>
          </p:grpSpPr>
          <p:cxnSp>
            <p:nvCxnSpPr>
              <p:cNvPr id="112" name="Straight Connector 111">
                <a:extLst>
                  <a:ext uri="{FF2B5EF4-FFF2-40B4-BE49-F238E27FC236}">
                    <a16:creationId xmlns:a16="http://schemas.microsoft.com/office/drawing/2014/main" id="{60B57B60-BCAC-45D2-97D0-9DE0B09B78C3}"/>
                  </a:ext>
                </a:extLst>
              </p:cNvPr>
              <p:cNvCxnSpPr>
                <a:cxnSpLocks/>
              </p:cNvCxnSpPr>
              <p:nvPr/>
            </p:nvCxnSpPr>
            <p:spPr bwMode="auto">
              <a:xfrm>
                <a:off x="6274521" y="1932317"/>
                <a:ext cx="523339" cy="0"/>
              </a:xfrm>
              <a:prstGeom prst="line">
                <a:avLst/>
              </a:prstGeom>
              <a:noFill/>
              <a:ln w="28575" cap="flat" cmpd="sng" algn="ctr">
                <a:solidFill>
                  <a:schemeClr val="bg2"/>
                </a:solidFill>
                <a:prstDash val="solid"/>
                <a:round/>
                <a:headEnd type="none" w="med" len="med"/>
                <a:tailEnd type="none" w="med" len="med"/>
              </a:ln>
              <a:effectLst/>
            </p:spPr>
          </p:cxnSp>
          <p:cxnSp>
            <p:nvCxnSpPr>
              <p:cNvPr id="113" name="Straight Connector 112">
                <a:extLst>
                  <a:ext uri="{FF2B5EF4-FFF2-40B4-BE49-F238E27FC236}">
                    <a16:creationId xmlns:a16="http://schemas.microsoft.com/office/drawing/2014/main" id="{0B46DFE6-132C-48F3-8792-C2E530602E55}"/>
                  </a:ext>
                </a:extLst>
              </p:cNvPr>
              <p:cNvCxnSpPr/>
              <p:nvPr/>
            </p:nvCxnSpPr>
            <p:spPr bwMode="auto">
              <a:xfrm>
                <a:off x="6274521" y="1871932"/>
                <a:ext cx="0" cy="129396"/>
              </a:xfrm>
              <a:prstGeom prst="line">
                <a:avLst/>
              </a:prstGeom>
              <a:noFill/>
              <a:ln w="28575" cap="flat" cmpd="sng" algn="ctr">
                <a:solidFill>
                  <a:schemeClr val="bg2"/>
                </a:solidFill>
                <a:prstDash val="solid"/>
                <a:round/>
                <a:headEnd type="none" w="med" len="med"/>
                <a:tailEnd type="none" w="med" len="med"/>
              </a:ln>
              <a:effectLst/>
            </p:spPr>
          </p:cxnSp>
          <p:cxnSp>
            <p:nvCxnSpPr>
              <p:cNvPr id="114" name="Straight Connector 113">
                <a:extLst>
                  <a:ext uri="{FF2B5EF4-FFF2-40B4-BE49-F238E27FC236}">
                    <a16:creationId xmlns:a16="http://schemas.microsoft.com/office/drawing/2014/main" id="{E2977D9B-2722-45ED-BF23-3105436BBC5D}"/>
                  </a:ext>
                </a:extLst>
              </p:cNvPr>
              <p:cNvCxnSpPr/>
              <p:nvPr/>
            </p:nvCxnSpPr>
            <p:spPr bwMode="auto">
              <a:xfrm>
                <a:off x="6797860" y="1871932"/>
                <a:ext cx="0" cy="129396"/>
              </a:xfrm>
              <a:prstGeom prst="line">
                <a:avLst/>
              </a:prstGeom>
              <a:noFill/>
              <a:ln w="28575" cap="flat" cmpd="sng" algn="ctr">
                <a:solidFill>
                  <a:schemeClr val="bg2"/>
                </a:solidFill>
                <a:prstDash val="solid"/>
                <a:round/>
                <a:headEnd type="none" w="med" len="med"/>
                <a:tailEnd type="none" w="med" len="med"/>
              </a:ln>
              <a:effectLst/>
            </p:spPr>
          </p:cxnSp>
        </p:grpSp>
        <p:sp>
          <p:nvSpPr>
            <p:cNvPr id="111" name="Rectangle 110">
              <a:extLst>
                <a:ext uri="{FF2B5EF4-FFF2-40B4-BE49-F238E27FC236}">
                  <a16:creationId xmlns:a16="http://schemas.microsoft.com/office/drawing/2014/main" id="{F7C58819-00A6-4DFD-B9E4-181D2BDCD7D4}"/>
                </a:ext>
              </a:extLst>
            </p:cNvPr>
            <p:cNvSpPr/>
            <p:nvPr/>
          </p:nvSpPr>
          <p:spPr bwMode="auto">
            <a:xfrm>
              <a:off x="6484310" y="1889147"/>
              <a:ext cx="94967" cy="94967"/>
            </a:xfrm>
            <a:prstGeom prst="rect">
              <a:avLst/>
            </a:prstGeom>
            <a:solidFill>
              <a:schemeClr val="bg2"/>
            </a:solidFill>
            <a:ln w="28575">
              <a:noFill/>
              <a:round/>
              <a:headEnd/>
              <a:tailE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grpSp>
        <p:nvGrpSpPr>
          <p:cNvPr id="115" name="Group 114">
            <a:extLst>
              <a:ext uri="{FF2B5EF4-FFF2-40B4-BE49-F238E27FC236}">
                <a16:creationId xmlns:a16="http://schemas.microsoft.com/office/drawing/2014/main" id="{819CEFE2-DAC6-4139-8FE7-E436B22353E3}"/>
              </a:ext>
            </a:extLst>
          </p:cNvPr>
          <p:cNvGrpSpPr/>
          <p:nvPr/>
        </p:nvGrpSpPr>
        <p:grpSpPr>
          <a:xfrm>
            <a:off x="6984224" y="2271309"/>
            <a:ext cx="781532" cy="129396"/>
            <a:chOff x="6464298" y="1871932"/>
            <a:chExt cx="781532" cy="129396"/>
          </a:xfrm>
        </p:grpSpPr>
        <p:grpSp>
          <p:nvGrpSpPr>
            <p:cNvPr id="116" name="Group 115">
              <a:extLst>
                <a:ext uri="{FF2B5EF4-FFF2-40B4-BE49-F238E27FC236}">
                  <a16:creationId xmlns:a16="http://schemas.microsoft.com/office/drawing/2014/main" id="{A71B2315-3590-45E7-A1B2-714B824FA85E}"/>
                </a:ext>
              </a:extLst>
            </p:cNvPr>
            <p:cNvGrpSpPr/>
            <p:nvPr/>
          </p:nvGrpSpPr>
          <p:grpSpPr>
            <a:xfrm>
              <a:off x="6464298" y="1871932"/>
              <a:ext cx="781532" cy="129396"/>
              <a:chOff x="6464298" y="1871932"/>
              <a:chExt cx="781532" cy="129396"/>
            </a:xfrm>
          </p:grpSpPr>
          <p:cxnSp>
            <p:nvCxnSpPr>
              <p:cNvPr id="118" name="Straight Connector 117">
                <a:extLst>
                  <a:ext uri="{FF2B5EF4-FFF2-40B4-BE49-F238E27FC236}">
                    <a16:creationId xmlns:a16="http://schemas.microsoft.com/office/drawing/2014/main" id="{DDBFE1B8-81D8-439A-8015-A510EE1D476F}"/>
                  </a:ext>
                </a:extLst>
              </p:cNvPr>
              <p:cNvCxnSpPr>
                <a:cxnSpLocks/>
              </p:cNvCxnSpPr>
              <p:nvPr/>
            </p:nvCxnSpPr>
            <p:spPr bwMode="auto">
              <a:xfrm>
                <a:off x="6464298" y="1932317"/>
                <a:ext cx="781532" cy="0"/>
              </a:xfrm>
              <a:prstGeom prst="line">
                <a:avLst/>
              </a:prstGeom>
              <a:noFill/>
              <a:ln w="28575" cap="flat" cmpd="sng" algn="ctr">
                <a:solidFill>
                  <a:schemeClr val="bg2"/>
                </a:solidFill>
                <a:prstDash val="solid"/>
                <a:round/>
                <a:headEnd type="none" w="med" len="med"/>
                <a:tailEnd type="none" w="med" len="med"/>
              </a:ln>
              <a:effectLst/>
            </p:spPr>
          </p:cxnSp>
          <p:cxnSp>
            <p:nvCxnSpPr>
              <p:cNvPr id="119" name="Straight Connector 118">
                <a:extLst>
                  <a:ext uri="{FF2B5EF4-FFF2-40B4-BE49-F238E27FC236}">
                    <a16:creationId xmlns:a16="http://schemas.microsoft.com/office/drawing/2014/main" id="{FDDD6D9C-DA96-4DEE-A1E2-3B328D1B34DD}"/>
                  </a:ext>
                </a:extLst>
              </p:cNvPr>
              <p:cNvCxnSpPr/>
              <p:nvPr/>
            </p:nvCxnSpPr>
            <p:spPr bwMode="auto">
              <a:xfrm>
                <a:off x="6464298" y="1871932"/>
                <a:ext cx="0" cy="129396"/>
              </a:xfrm>
              <a:prstGeom prst="line">
                <a:avLst/>
              </a:prstGeom>
              <a:noFill/>
              <a:ln w="28575" cap="flat" cmpd="sng" algn="ctr">
                <a:solidFill>
                  <a:schemeClr val="bg2"/>
                </a:solidFill>
                <a:prstDash val="solid"/>
                <a:round/>
                <a:headEnd type="none" w="med" len="med"/>
                <a:tailEnd type="none" w="med" len="med"/>
              </a:ln>
              <a:effectLst/>
            </p:spPr>
          </p:cxnSp>
          <p:cxnSp>
            <p:nvCxnSpPr>
              <p:cNvPr id="120" name="Straight Connector 119">
                <a:extLst>
                  <a:ext uri="{FF2B5EF4-FFF2-40B4-BE49-F238E27FC236}">
                    <a16:creationId xmlns:a16="http://schemas.microsoft.com/office/drawing/2014/main" id="{885C42FE-A85D-4246-92B6-CF51B58AB390}"/>
                  </a:ext>
                </a:extLst>
              </p:cNvPr>
              <p:cNvCxnSpPr/>
              <p:nvPr/>
            </p:nvCxnSpPr>
            <p:spPr bwMode="auto">
              <a:xfrm>
                <a:off x="7237808" y="1871932"/>
                <a:ext cx="0" cy="129396"/>
              </a:xfrm>
              <a:prstGeom prst="line">
                <a:avLst/>
              </a:prstGeom>
              <a:noFill/>
              <a:ln w="28575" cap="flat" cmpd="sng" algn="ctr">
                <a:solidFill>
                  <a:schemeClr val="bg2"/>
                </a:solidFill>
                <a:prstDash val="solid"/>
                <a:round/>
                <a:headEnd type="none" w="med" len="med"/>
                <a:tailEnd type="none" w="med" len="med"/>
              </a:ln>
              <a:effectLst/>
            </p:spPr>
          </p:cxnSp>
        </p:grpSp>
        <p:sp>
          <p:nvSpPr>
            <p:cNvPr id="117" name="Rectangle 116">
              <a:extLst>
                <a:ext uri="{FF2B5EF4-FFF2-40B4-BE49-F238E27FC236}">
                  <a16:creationId xmlns:a16="http://schemas.microsoft.com/office/drawing/2014/main" id="{8874093F-917A-4ACD-A16A-206BB35F05CC}"/>
                </a:ext>
              </a:extLst>
            </p:cNvPr>
            <p:cNvSpPr/>
            <p:nvPr/>
          </p:nvSpPr>
          <p:spPr bwMode="auto">
            <a:xfrm>
              <a:off x="6812114" y="1889147"/>
              <a:ext cx="94967" cy="94967"/>
            </a:xfrm>
            <a:prstGeom prst="rect">
              <a:avLst/>
            </a:prstGeom>
            <a:solidFill>
              <a:schemeClr val="bg2"/>
            </a:solidFill>
            <a:ln w="28575">
              <a:noFill/>
              <a:round/>
              <a:headEnd/>
              <a:tailE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grpSp>
        <p:nvGrpSpPr>
          <p:cNvPr id="121" name="Group 120">
            <a:extLst>
              <a:ext uri="{FF2B5EF4-FFF2-40B4-BE49-F238E27FC236}">
                <a16:creationId xmlns:a16="http://schemas.microsoft.com/office/drawing/2014/main" id="{1DBAE62D-B19C-4218-ACF4-AD6F2BC37907}"/>
              </a:ext>
            </a:extLst>
          </p:cNvPr>
          <p:cNvGrpSpPr/>
          <p:nvPr/>
        </p:nvGrpSpPr>
        <p:grpSpPr>
          <a:xfrm>
            <a:off x="6761044" y="2658030"/>
            <a:ext cx="579863" cy="129396"/>
            <a:chOff x="6576443" y="1871932"/>
            <a:chExt cx="579863" cy="129396"/>
          </a:xfrm>
        </p:grpSpPr>
        <p:grpSp>
          <p:nvGrpSpPr>
            <p:cNvPr id="122" name="Group 121">
              <a:extLst>
                <a:ext uri="{FF2B5EF4-FFF2-40B4-BE49-F238E27FC236}">
                  <a16:creationId xmlns:a16="http://schemas.microsoft.com/office/drawing/2014/main" id="{FBBBE688-D7F5-40C9-BF15-F86EB304E224}"/>
                </a:ext>
              </a:extLst>
            </p:cNvPr>
            <p:cNvGrpSpPr/>
            <p:nvPr/>
          </p:nvGrpSpPr>
          <p:grpSpPr>
            <a:xfrm>
              <a:off x="6576443" y="1871932"/>
              <a:ext cx="579863" cy="129396"/>
              <a:chOff x="6576443" y="1871932"/>
              <a:chExt cx="579863" cy="129396"/>
            </a:xfrm>
          </p:grpSpPr>
          <p:cxnSp>
            <p:nvCxnSpPr>
              <p:cNvPr id="124" name="Straight Connector 123">
                <a:extLst>
                  <a:ext uri="{FF2B5EF4-FFF2-40B4-BE49-F238E27FC236}">
                    <a16:creationId xmlns:a16="http://schemas.microsoft.com/office/drawing/2014/main" id="{81B776B8-509C-4FB4-8B7F-561B48A23136}"/>
                  </a:ext>
                </a:extLst>
              </p:cNvPr>
              <p:cNvCxnSpPr>
                <a:cxnSpLocks/>
              </p:cNvCxnSpPr>
              <p:nvPr/>
            </p:nvCxnSpPr>
            <p:spPr bwMode="auto">
              <a:xfrm>
                <a:off x="6576443" y="1936631"/>
                <a:ext cx="579863" cy="0"/>
              </a:xfrm>
              <a:prstGeom prst="line">
                <a:avLst/>
              </a:prstGeom>
              <a:noFill/>
              <a:ln w="28575" cap="flat" cmpd="sng" algn="ctr">
                <a:solidFill>
                  <a:schemeClr val="bg2"/>
                </a:solidFill>
                <a:prstDash val="solid"/>
                <a:round/>
                <a:headEnd type="none" w="med" len="med"/>
                <a:tailEnd type="none" w="med" len="med"/>
              </a:ln>
              <a:effectLst/>
            </p:spPr>
          </p:cxnSp>
          <p:cxnSp>
            <p:nvCxnSpPr>
              <p:cNvPr id="125" name="Straight Connector 124">
                <a:extLst>
                  <a:ext uri="{FF2B5EF4-FFF2-40B4-BE49-F238E27FC236}">
                    <a16:creationId xmlns:a16="http://schemas.microsoft.com/office/drawing/2014/main" id="{2B2BB8BD-3ACC-4F32-A885-C8D2B1C6EB0F}"/>
                  </a:ext>
                </a:extLst>
              </p:cNvPr>
              <p:cNvCxnSpPr/>
              <p:nvPr/>
            </p:nvCxnSpPr>
            <p:spPr bwMode="auto">
              <a:xfrm>
                <a:off x="6576443" y="1871932"/>
                <a:ext cx="0" cy="129396"/>
              </a:xfrm>
              <a:prstGeom prst="line">
                <a:avLst/>
              </a:prstGeom>
              <a:noFill/>
              <a:ln w="28575" cap="flat" cmpd="sng" algn="ctr">
                <a:solidFill>
                  <a:schemeClr val="bg2"/>
                </a:solidFill>
                <a:prstDash val="solid"/>
                <a:round/>
                <a:headEnd type="none" w="med" len="med"/>
                <a:tailEnd type="none" w="med" len="med"/>
              </a:ln>
              <a:effectLst/>
            </p:spPr>
          </p:cxnSp>
          <p:cxnSp>
            <p:nvCxnSpPr>
              <p:cNvPr id="126" name="Straight Connector 125">
                <a:extLst>
                  <a:ext uri="{FF2B5EF4-FFF2-40B4-BE49-F238E27FC236}">
                    <a16:creationId xmlns:a16="http://schemas.microsoft.com/office/drawing/2014/main" id="{3FBCF1AD-89BC-457C-835B-E50C5A4D6DB3}"/>
                  </a:ext>
                </a:extLst>
              </p:cNvPr>
              <p:cNvCxnSpPr/>
              <p:nvPr/>
            </p:nvCxnSpPr>
            <p:spPr bwMode="auto">
              <a:xfrm>
                <a:off x="7151541" y="1871932"/>
                <a:ext cx="0" cy="129396"/>
              </a:xfrm>
              <a:prstGeom prst="line">
                <a:avLst/>
              </a:prstGeom>
              <a:noFill/>
              <a:ln w="28575" cap="flat" cmpd="sng" algn="ctr">
                <a:solidFill>
                  <a:schemeClr val="bg2"/>
                </a:solidFill>
                <a:prstDash val="solid"/>
                <a:round/>
                <a:headEnd type="none" w="med" len="med"/>
                <a:tailEnd type="none" w="med" len="med"/>
              </a:ln>
              <a:effectLst/>
            </p:spPr>
          </p:cxnSp>
        </p:grpSp>
        <p:sp>
          <p:nvSpPr>
            <p:cNvPr id="123" name="Rectangle 122">
              <a:extLst>
                <a:ext uri="{FF2B5EF4-FFF2-40B4-BE49-F238E27FC236}">
                  <a16:creationId xmlns:a16="http://schemas.microsoft.com/office/drawing/2014/main" id="{746F96B2-B394-4BF7-8DF8-E5D89F646A3D}"/>
                </a:ext>
              </a:extLst>
            </p:cNvPr>
            <p:cNvSpPr/>
            <p:nvPr/>
          </p:nvSpPr>
          <p:spPr bwMode="auto">
            <a:xfrm>
              <a:off x="6812114" y="1889147"/>
              <a:ext cx="94967" cy="94967"/>
            </a:xfrm>
            <a:prstGeom prst="rect">
              <a:avLst/>
            </a:prstGeom>
            <a:solidFill>
              <a:schemeClr val="bg2"/>
            </a:solidFill>
            <a:ln w="28575">
              <a:noFill/>
              <a:round/>
              <a:headEnd/>
              <a:tailE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grpSp>
        <p:nvGrpSpPr>
          <p:cNvPr id="127" name="Group 126">
            <a:extLst>
              <a:ext uri="{FF2B5EF4-FFF2-40B4-BE49-F238E27FC236}">
                <a16:creationId xmlns:a16="http://schemas.microsoft.com/office/drawing/2014/main" id="{1DADF82B-93E9-483C-ADB2-5F23F925BB87}"/>
              </a:ext>
            </a:extLst>
          </p:cNvPr>
          <p:cNvGrpSpPr/>
          <p:nvPr/>
        </p:nvGrpSpPr>
        <p:grpSpPr>
          <a:xfrm>
            <a:off x="6751669" y="2873086"/>
            <a:ext cx="612550" cy="129396"/>
            <a:chOff x="6559189" y="1871932"/>
            <a:chExt cx="612550" cy="129396"/>
          </a:xfrm>
        </p:grpSpPr>
        <p:grpSp>
          <p:nvGrpSpPr>
            <p:cNvPr id="128" name="Group 127">
              <a:extLst>
                <a:ext uri="{FF2B5EF4-FFF2-40B4-BE49-F238E27FC236}">
                  <a16:creationId xmlns:a16="http://schemas.microsoft.com/office/drawing/2014/main" id="{72EEADB0-5502-4917-9765-8F219540F07F}"/>
                </a:ext>
              </a:extLst>
            </p:cNvPr>
            <p:cNvGrpSpPr/>
            <p:nvPr/>
          </p:nvGrpSpPr>
          <p:grpSpPr>
            <a:xfrm>
              <a:off x="6559189" y="1871932"/>
              <a:ext cx="612550" cy="129396"/>
              <a:chOff x="6559189" y="1871932"/>
              <a:chExt cx="612550" cy="129396"/>
            </a:xfrm>
          </p:grpSpPr>
          <p:cxnSp>
            <p:nvCxnSpPr>
              <p:cNvPr id="130" name="Straight Connector 129">
                <a:extLst>
                  <a:ext uri="{FF2B5EF4-FFF2-40B4-BE49-F238E27FC236}">
                    <a16:creationId xmlns:a16="http://schemas.microsoft.com/office/drawing/2014/main" id="{7837FCCF-E513-423B-81C9-65684DB70C2F}"/>
                  </a:ext>
                </a:extLst>
              </p:cNvPr>
              <p:cNvCxnSpPr>
                <a:cxnSpLocks/>
              </p:cNvCxnSpPr>
              <p:nvPr/>
            </p:nvCxnSpPr>
            <p:spPr bwMode="auto">
              <a:xfrm>
                <a:off x="6559189" y="1936631"/>
                <a:ext cx="612550" cy="0"/>
              </a:xfrm>
              <a:prstGeom prst="line">
                <a:avLst/>
              </a:prstGeom>
              <a:noFill/>
              <a:ln w="28575" cap="flat" cmpd="sng" algn="ctr">
                <a:solidFill>
                  <a:schemeClr val="bg2"/>
                </a:solidFill>
                <a:prstDash val="solid"/>
                <a:round/>
                <a:headEnd type="none" w="med" len="med"/>
                <a:tailEnd type="none" w="med" len="med"/>
              </a:ln>
              <a:effectLst/>
            </p:spPr>
          </p:cxnSp>
          <p:cxnSp>
            <p:nvCxnSpPr>
              <p:cNvPr id="131" name="Straight Connector 130">
                <a:extLst>
                  <a:ext uri="{FF2B5EF4-FFF2-40B4-BE49-F238E27FC236}">
                    <a16:creationId xmlns:a16="http://schemas.microsoft.com/office/drawing/2014/main" id="{72F24F06-D3A1-477C-A534-6458ECE5DFA1}"/>
                  </a:ext>
                </a:extLst>
              </p:cNvPr>
              <p:cNvCxnSpPr/>
              <p:nvPr/>
            </p:nvCxnSpPr>
            <p:spPr bwMode="auto">
              <a:xfrm>
                <a:off x="6559189" y="1871932"/>
                <a:ext cx="0" cy="129396"/>
              </a:xfrm>
              <a:prstGeom prst="line">
                <a:avLst/>
              </a:prstGeom>
              <a:noFill/>
              <a:ln w="28575" cap="flat" cmpd="sng" algn="ctr">
                <a:solidFill>
                  <a:schemeClr val="bg2"/>
                </a:solidFill>
                <a:prstDash val="solid"/>
                <a:round/>
                <a:headEnd type="none" w="med" len="med"/>
                <a:tailEnd type="none" w="med" len="med"/>
              </a:ln>
              <a:effectLst/>
            </p:spPr>
          </p:cxnSp>
          <p:cxnSp>
            <p:nvCxnSpPr>
              <p:cNvPr id="132" name="Straight Connector 131">
                <a:extLst>
                  <a:ext uri="{FF2B5EF4-FFF2-40B4-BE49-F238E27FC236}">
                    <a16:creationId xmlns:a16="http://schemas.microsoft.com/office/drawing/2014/main" id="{F1B35622-B317-496E-A390-C6EFD02B0B9B}"/>
                  </a:ext>
                </a:extLst>
              </p:cNvPr>
              <p:cNvCxnSpPr/>
              <p:nvPr/>
            </p:nvCxnSpPr>
            <p:spPr bwMode="auto">
              <a:xfrm>
                <a:off x="7151543" y="1871932"/>
                <a:ext cx="0" cy="129396"/>
              </a:xfrm>
              <a:prstGeom prst="line">
                <a:avLst/>
              </a:prstGeom>
              <a:noFill/>
              <a:ln w="28575" cap="flat" cmpd="sng" algn="ctr">
                <a:solidFill>
                  <a:schemeClr val="bg2"/>
                </a:solidFill>
                <a:prstDash val="solid"/>
                <a:round/>
                <a:headEnd type="none" w="med" len="med"/>
                <a:tailEnd type="none" w="med" len="med"/>
              </a:ln>
              <a:effectLst/>
            </p:spPr>
          </p:cxnSp>
        </p:grpSp>
        <p:sp>
          <p:nvSpPr>
            <p:cNvPr id="129" name="Rectangle 128">
              <a:extLst>
                <a:ext uri="{FF2B5EF4-FFF2-40B4-BE49-F238E27FC236}">
                  <a16:creationId xmlns:a16="http://schemas.microsoft.com/office/drawing/2014/main" id="{556CAA8A-2977-45FB-9E68-94B0FFC1D74A}"/>
                </a:ext>
              </a:extLst>
            </p:cNvPr>
            <p:cNvSpPr/>
            <p:nvPr/>
          </p:nvSpPr>
          <p:spPr bwMode="auto">
            <a:xfrm>
              <a:off x="6812114" y="1889147"/>
              <a:ext cx="94967" cy="94967"/>
            </a:xfrm>
            <a:prstGeom prst="rect">
              <a:avLst/>
            </a:prstGeom>
            <a:solidFill>
              <a:schemeClr val="bg2"/>
            </a:solidFill>
            <a:ln w="28575">
              <a:noFill/>
              <a:round/>
              <a:headEnd/>
              <a:tailE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grpSp>
        <p:nvGrpSpPr>
          <p:cNvPr id="133" name="Group 132">
            <a:extLst>
              <a:ext uri="{FF2B5EF4-FFF2-40B4-BE49-F238E27FC236}">
                <a16:creationId xmlns:a16="http://schemas.microsoft.com/office/drawing/2014/main" id="{1493D311-5DE3-4B1D-8CB2-B94D624BD791}"/>
              </a:ext>
            </a:extLst>
          </p:cNvPr>
          <p:cNvGrpSpPr/>
          <p:nvPr/>
        </p:nvGrpSpPr>
        <p:grpSpPr>
          <a:xfrm>
            <a:off x="6717782" y="3464767"/>
            <a:ext cx="678614" cy="129396"/>
            <a:chOff x="6748971" y="1871932"/>
            <a:chExt cx="678614" cy="129396"/>
          </a:xfrm>
        </p:grpSpPr>
        <p:grpSp>
          <p:nvGrpSpPr>
            <p:cNvPr id="134" name="Group 133">
              <a:extLst>
                <a:ext uri="{FF2B5EF4-FFF2-40B4-BE49-F238E27FC236}">
                  <a16:creationId xmlns:a16="http://schemas.microsoft.com/office/drawing/2014/main" id="{94C95B6D-BDDF-4951-934B-038B3C4DDAAF}"/>
                </a:ext>
              </a:extLst>
            </p:cNvPr>
            <p:cNvGrpSpPr/>
            <p:nvPr/>
          </p:nvGrpSpPr>
          <p:grpSpPr>
            <a:xfrm>
              <a:off x="6748971" y="1871932"/>
              <a:ext cx="678614" cy="129396"/>
              <a:chOff x="6748971" y="1871932"/>
              <a:chExt cx="678614" cy="129396"/>
            </a:xfrm>
          </p:grpSpPr>
          <p:cxnSp>
            <p:nvCxnSpPr>
              <p:cNvPr id="136" name="Straight Connector 135">
                <a:extLst>
                  <a:ext uri="{FF2B5EF4-FFF2-40B4-BE49-F238E27FC236}">
                    <a16:creationId xmlns:a16="http://schemas.microsoft.com/office/drawing/2014/main" id="{3F3F7D1C-3567-4134-A7B3-1B39AE9A5215}"/>
                  </a:ext>
                </a:extLst>
              </p:cNvPr>
              <p:cNvCxnSpPr>
                <a:cxnSpLocks/>
              </p:cNvCxnSpPr>
              <p:nvPr/>
            </p:nvCxnSpPr>
            <p:spPr bwMode="auto">
              <a:xfrm>
                <a:off x="6748971" y="1932317"/>
                <a:ext cx="669746" cy="0"/>
              </a:xfrm>
              <a:prstGeom prst="line">
                <a:avLst/>
              </a:prstGeom>
              <a:noFill/>
              <a:ln w="28575" cap="flat" cmpd="sng" algn="ctr">
                <a:solidFill>
                  <a:schemeClr val="bg2"/>
                </a:solidFill>
                <a:prstDash val="solid"/>
                <a:round/>
                <a:headEnd type="none" w="med" len="med"/>
                <a:tailEnd type="none" w="med" len="med"/>
              </a:ln>
              <a:effectLst/>
            </p:spPr>
          </p:cxnSp>
          <p:cxnSp>
            <p:nvCxnSpPr>
              <p:cNvPr id="137" name="Straight Connector 136">
                <a:extLst>
                  <a:ext uri="{FF2B5EF4-FFF2-40B4-BE49-F238E27FC236}">
                    <a16:creationId xmlns:a16="http://schemas.microsoft.com/office/drawing/2014/main" id="{03711AF0-2511-4281-A387-B9618DFFB3DC}"/>
                  </a:ext>
                </a:extLst>
              </p:cNvPr>
              <p:cNvCxnSpPr/>
              <p:nvPr/>
            </p:nvCxnSpPr>
            <p:spPr bwMode="auto">
              <a:xfrm>
                <a:off x="6748971" y="1871932"/>
                <a:ext cx="0" cy="129396"/>
              </a:xfrm>
              <a:prstGeom prst="line">
                <a:avLst/>
              </a:prstGeom>
              <a:noFill/>
              <a:ln w="28575" cap="flat" cmpd="sng" algn="ctr">
                <a:solidFill>
                  <a:schemeClr val="bg2"/>
                </a:solidFill>
                <a:prstDash val="solid"/>
                <a:round/>
                <a:headEnd type="none" w="med" len="med"/>
                <a:tailEnd type="none" w="med" len="med"/>
              </a:ln>
              <a:effectLst/>
            </p:spPr>
          </p:cxnSp>
          <p:cxnSp>
            <p:nvCxnSpPr>
              <p:cNvPr id="138" name="Straight Connector 137">
                <a:extLst>
                  <a:ext uri="{FF2B5EF4-FFF2-40B4-BE49-F238E27FC236}">
                    <a16:creationId xmlns:a16="http://schemas.microsoft.com/office/drawing/2014/main" id="{635441F8-7F67-45AD-AF45-DB1F143A7B0D}"/>
                  </a:ext>
                </a:extLst>
              </p:cNvPr>
              <p:cNvCxnSpPr/>
              <p:nvPr/>
            </p:nvCxnSpPr>
            <p:spPr bwMode="auto">
              <a:xfrm>
                <a:off x="7427585" y="1871932"/>
                <a:ext cx="0" cy="129396"/>
              </a:xfrm>
              <a:prstGeom prst="line">
                <a:avLst/>
              </a:prstGeom>
              <a:noFill/>
              <a:ln w="28575" cap="flat" cmpd="sng" algn="ctr">
                <a:solidFill>
                  <a:schemeClr val="bg2"/>
                </a:solidFill>
                <a:prstDash val="solid"/>
                <a:round/>
                <a:headEnd type="none" w="med" len="med"/>
                <a:tailEnd type="none" w="med" len="med"/>
              </a:ln>
              <a:effectLst/>
            </p:spPr>
          </p:cxnSp>
        </p:grpSp>
        <p:sp>
          <p:nvSpPr>
            <p:cNvPr id="135" name="Rectangle 134">
              <a:extLst>
                <a:ext uri="{FF2B5EF4-FFF2-40B4-BE49-F238E27FC236}">
                  <a16:creationId xmlns:a16="http://schemas.microsoft.com/office/drawing/2014/main" id="{5B581A1A-50D2-472B-A59E-3AE7CE7B457E}"/>
                </a:ext>
              </a:extLst>
            </p:cNvPr>
            <p:cNvSpPr/>
            <p:nvPr/>
          </p:nvSpPr>
          <p:spPr bwMode="auto">
            <a:xfrm>
              <a:off x="7044357" y="1889147"/>
              <a:ext cx="94967" cy="94967"/>
            </a:xfrm>
            <a:prstGeom prst="rect">
              <a:avLst/>
            </a:prstGeom>
            <a:solidFill>
              <a:schemeClr val="bg2"/>
            </a:solidFill>
            <a:ln w="28575">
              <a:noFill/>
              <a:round/>
              <a:headEnd/>
              <a:tailE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grpSp>
        <p:nvGrpSpPr>
          <p:cNvPr id="139" name="Group 138">
            <a:extLst>
              <a:ext uri="{FF2B5EF4-FFF2-40B4-BE49-F238E27FC236}">
                <a16:creationId xmlns:a16="http://schemas.microsoft.com/office/drawing/2014/main" id="{71A77114-F494-438F-9312-3596D0B2D961}"/>
              </a:ext>
            </a:extLst>
          </p:cNvPr>
          <p:cNvGrpSpPr/>
          <p:nvPr/>
        </p:nvGrpSpPr>
        <p:grpSpPr>
          <a:xfrm>
            <a:off x="6814394" y="3272890"/>
            <a:ext cx="526513" cy="129396"/>
            <a:chOff x="6600226" y="1871932"/>
            <a:chExt cx="526513" cy="129396"/>
          </a:xfrm>
        </p:grpSpPr>
        <p:grpSp>
          <p:nvGrpSpPr>
            <p:cNvPr id="140" name="Group 139">
              <a:extLst>
                <a:ext uri="{FF2B5EF4-FFF2-40B4-BE49-F238E27FC236}">
                  <a16:creationId xmlns:a16="http://schemas.microsoft.com/office/drawing/2014/main" id="{C6439A0C-3F00-4810-AD77-29E15B8C1FF1}"/>
                </a:ext>
              </a:extLst>
            </p:cNvPr>
            <p:cNvGrpSpPr/>
            <p:nvPr/>
          </p:nvGrpSpPr>
          <p:grpSpPr>
            <a:xfrm>
              <a:off x="6600226" y="1871932"/>
              <a:ext cx="526513" cy="129396"/>
              <a:chOff x="6600226" y="1871932"/>
              <a:chExt cx="526513" cy="129396"/>
            </a:xfrm>
          </p:grpSpPr>
          <p:cxnSp>
            <p:nvCxnSpPr>
              <p:cNvPr id="142" name="Straight Connector 141">
                <a:extLst>
                  <a:ext uri="{FF2B5EF4-FFF2-40B4-BE49-F238E27FC236}">
                    <a16:creationId xmlns:a16="http://schemas.microsoft.com/office/drawing/2014/main" id="{59D60037-8A3C-45A9-AC94-F324C4F45FBB}"/>
                  </a:ext>
                </a:extLst>
              </p:cNvPr>
              <p:cNvCxnSpPr>
                <a:cxnSpLocks/>
              </p:cNvCxnSpPr>
              <p:nvPr/>
            </p:nvCxnSpPr>
            <p:spPr bwMode="auto">
              <a:xfrm>
                <a:off x="6600226" y="1932317"/>
                <a:ext cx="526513" cy="0"/>
              </a:xfrm>
              <a:prstGeom prst="line">
                <a:avLst/>
              </a:prstGeom>
              <a:noFill/>
              <a:ln w="28575" cap="flat" cmpd="sng" algn="ctr">
                <a:solidFill>
                  <a:schemeClr val="bg2"/>
                </a:solidFill>
                <a:prstDash val="solid"/>
                <a:round/>
                <a:headEnd type="none" w="med" len="med"/>
                <a:tailEnd type="none" w="med" len="med"/>
              </a:ln>
              <a:effectLst/>
            </p:spPr>
          </p:cxnSp>
          <p:cxnSp>
            <p:nvCxnSpPr>
              <p:cNvPr id="143" name="Straight Connector 142">
                <a:extLst>
                  <a:ext uri="{FF2B5EF4-FFF2-40B4-BE49-F238E27FC236}">
                    <a16:creationId xmlns:a16="http://schemas.microsoft.com/office/drawing/2014/main" id="{3DFF9A41-1B38-4BE7-B97A-75F1041A2F8E}"/>
                  </a:ext>
                </a:extLst>
              </p:cNvPr>
              <p:cNvCxnSpPr/>
              <p:nvPr/>
            </p:nvCxnSpPr>
            <p:spPr bwMode="auto">
              <a:xfrm>
                <a:off x="6610949" y="1871932"/>
                <a:ext cx="0" cy="129396"/>
              </a:xfrm>
              <a:prstGeom prst="line">
                <a:avLst/>
              </a:prstGeom>
              <a:noFill/>
              <a:ln w="28575" cap="flat" cmpd="sng" algn="ctr">
                <a:solidFill>
                  <a:schemeClr val="bg2"/>
                </a:solidFill>
                <a:prstDash val="solid"/>
                <a:round/>
                <a:headEnd type="none" w="med" len="med"/>
                <a:tailEnd type="none" w="med" len="med"/>
              </a:ln>
              <a:effectLst/>
            </p:spPr>
          </p:cxnSp>
          <p:cxnSp>
            <p:nvCxnSpPr>
              <p:cNvPr id="144" name="Straight Connector 143">
                <a:extLst>
                  <a:ext uri="{FF2B5EF4-FFF2-40B4-BE49-F238E27FC236}">
                    <a16:creationId xmlns:a16="http://schemas.microsoft.com/office/drawing/2014/main" id="{B94F75B9-6FD4-4132-9752-8E6D755143C7}"/>
                  </a:ext>
                </a:extLst>
              </p:cNvPr>
              <p:cNvCxnSpPr/>
              <p:nvPr/>
            </p:nvCxnSpPr>
            <p:spPr bwMode="auto">
              <a:xfrm>
                <a:off x="7108409" y="1871932"/>
                <a:ext cx="0" cy="129396"/>
              </a:xfrm>
              <a:prstGeom prst="line">
                <a:avLst/>
              </a:prstGeom>
              <a:noFill/>
              <a:ln w="28575" cap="flat" cmpd="sng" algn="ctr">
                <a:solidFill>
                  <a:schemeClr val="bg2"/>
                </a:solidFill>
                <a:prstDash val="solid"/>
                <a:round/>
                <a:headEnd type="none" w="med" len="med"/>
                <a:tailEnd type="none" w="med" len="med"/>
              </a:ln>
              <a:effectLst/>
            </p:spPr>
          </p:cxnSp>
        </p:grpSp>
        <p:sp>
          <p:nvSpPr>
            <p:cNvPr id="141" name="Rectangle 140">
              <a:extLst>
                <a:ext uri="{FF2B5EF4-FFF2-40B4-BE49-F238E27FC236}">
                  <a16:creationId xmlns:a16="http://schemas.microsoft.com/office/drawing/2014/main" id="{3697ECA6-FE98-4CB8-BB55-6CD125807E1C}"/>
                </a:ext>
              </a:extLst>
            </p:cNvPr>
            <p:cNvSpPr/>
            <p:nvPr/>
          </p:nvSpPr>
          <p:spPr bwMode="auto">
            <a:xfrm>
              <a:off x="6812114" y="1889147"/>
              <a:ext cx="94967" cy="94967"/>
            </a:xfrm>
            <a:prstGeom prst="rect">
              <a:avLst/>
            </a:prstGeom>
            <a:solidFill>
              <a:schemeClr val="bg2"/>
            </a:solidFill>
            <a:ln w="28575">
              <a:noFill/>
              <a:round/>
              <a:headEnd/>
              <a:tailE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grpSp>
        <p:nvGrpSpPr>
          <p:cNvPr id="151" name="Group 150">
            <a:extLst>
              <a:ext uri="{FF2B5EF4-FFF2-40B4-BE49-F238E27FC236}">
                <a16:creationId xmlns:a16="http://schemas.microsoft.com/office/drawing/2014/main" id="{D2452BF2-5DD2-42AE-9710-85A1F0FE2D39}"/>
              </a:ext>
            </a:extLst>
          </p:cNvPr>
          <p:cNvGrpSpPr/>
          <p:nvPr/>
        </p:nvGrpSpPr>
        <p:grpSpPr>
          <a:xfrm>
            <a:off x="6689825" y="3846888"/>
            <a:ext cx="464894" cy="129396"/>
            <a:chOff x="6274521" y="1871932"/>
            <a:chExt cx="464894" cy="129396"/>
          </a:xfrm>
        </p:grpSpPr>
        <p:grpSp>
          <p:nvGrpSpPr>
            <p:cNvPr id="152" name="Group 151">
              <a:extLst>
                <a:ext uri="{FF2B5EF4-FFF2-40B4-BE49-F238E27FC236}">
                  <a16:creationId xmlns:a16="http://schemas.microsoft.com/office/drawing/2014/main" id="{51BAF4FB-6332-4B8F-AD21-118F65388680}"/>
                </a:ext>
              </a:extLst>
            </p:cNvPr>
            <p:cNvGrpSpPr/>
            <p:nvPr/>
          </p:nvGrpSpPr>
          <p:grpSpPr>
            <a:xfrm>
              <a:off x="6274521" y="1871932"/>
              <a:ext cx="464894" cy="129396"/>
              <a:chOff x="6274521" y="1871932"/>
              <a:chExt cx="464894" cy="129396"/>
            </a:xfrm>
          </p:grpSpPr>
          <p:cxnSp>
            <p:nvCxnSpPr>
              <p:cNvPr id="154" name="Straight Connector 153">
                <a:extLst>
                  <a:ext uri="{FF2B5EF4-FFF2-40B4-BE49-F238E27FC236}">
                    <a16:creationId xmlns:a16="http://schemas.microsoft.com/office/drawing/2014/main" id="{362FDCA5-3F60-459C-95BF-AAD7700983AD}"/>
                  </a:ext>
                </a:extLst>
              </p:cNvPr>
              <p:cNvCxnSpPr>
                <a:cxnSpLocks/>
              </p:cNvCxnSpPr>
              <p:nvPr/>
            </p:nvCxnSpPr>
            <p:spPr bwMode="auto">
              <a:xfrm>
                <a:off x="6274521" y="1932317"/>
                <a:ext cx="464894" cy="0"/>
              </a:xfrm>
              <a:prstGeom prst="line">
                <a:avLst/>
              </a:prstGeom>
              <a:noFill/>
              <a:ln w="28575" cap="flat" cmpd="sng" algn="ctr">
                <a:solidFill>
                  <a:schemeClr val="bg2"/>
                </a:solidFill>
                <a:prstDash val="solid"/>
                <a:round/>
                <a:headEnd type="none" w="med" len="med"/>
                <a:tailEnd type="none" w="med" len="med"/>
              </a:ln>
              <a:effectLst/>
            </p:spPr>
          </p:cxnSp>
          <p:cxnSp>
            <p:nvCxnSpPr>
              <p:cNvPr id="155" name="Straight Connector 154">
                <a:extLst>
                  <a:ext uri="{FF2B5EF4-FFF2-40B4-BE49-F238E27FC236}">
                    <a16:creationId xmlns:a16="http://schemas.microsoft.com/office/drawing/2014/main" id="{0F549A1F-0EF8-43DE-9549-06B7FFDE9B18}"/>
                  </a:ext>
                </a:extLst>
              </p:cNvPr>
              <p:cNvCxnSpPr/>
              <p:nvPr/>
            </p:nvCxnSpPr>
            <p:spPr bwMode="auto">
              <a:xfrm>
                <a:off x="6274521" y="1871932"/>
                <a:ext cx="0" cy="129396"/>
              </a:xfrm>
              <a:prstGeom prst="line">
                <a:avLst/>
              </a:prstGeom>
              <a:noFill/>
              <a:ln w="28575" cap="flat" cmpd="sng" algn="ctr">
                <a:solidFill>
                  <a:schemeClr val="bg2"/>
                </a:solidFill>
                <a:prstDash val="solid"/>
                <a:round/>
                <a:headEnd type="none" w="med" len="med"/>
                <a:tailEnd type="none" w="med" len="med"/>
              </a:ln>
              <a:effectLst/>
            </p:spPr>
          </p:cxnSp>
          <p:cxnSp>
            <p:nvCxnSpPr>
              <p:cNvPr id="156" name="Straight Connector 155">
                <a:extLst>
                  <a:ext uri="{FF2B5EF4-FFF2-40B4-BE49-F238E27FC236}">
                    <a16:creationId xmlns:a16="http://schemas.microsoft.com/office/drawing/2014/main" id="{FF20DBC1-0D0F-466C-A3CC-73E57309B65A}"/>
                  </a:ext>
                </a:extLst>
              </p:cNvPr>
              <p:cNvCxnSpPr/>
              <p:nvPr/>
            </p:nvCxnSpPr>
            <p:spPr bwMode="auto">
              <a:xfrm>
                <a:off x="6723052" y="1871932"/>
                <a:ext cx="0" cy="129396"/>
              </a:xfrm>
              <a:prstGeom prst="line">
                <a:avLst/>
              </a:prstGeom>
              <a:noFill/>
              <a:ln w="28575" cap="flat" cmpd="sng" algn="ctr">
                <a:solidFill>
                  <a:schemeClr val="bg2"/>
                </a:solidFill>
                <a:prstDash val="solid"/>
                <a:round/>
                <a:headEnd type="none" w="med" len="med"/>
                <a:tailEnd type="none" w="med" len="med"/>
              </a:ln>
              <a:effectLst/>
            </p:spPr>
          </p:cxnSp>
        </p:grpSp>
        <p:sp>
          <p:nvSpPr>
            <p:cNvPr id="153" name="Rectangle 152">
              <a:extLst>
                <a:ext uri="{FF2B5EF4-FFF2-40B4-BE49-F238E27FC236}">
                  <a16:creationId xmlns:a16="http://schemas.microsoft.com/office/drawing/2014/main" id="{F9D96D32-9B92-4466-B333-8AFE9F745000}"/>
                </a:ext>
              </a:extLst>
            </p:cNvPr>
            <p:cNvSpPr/>
            <p:nvPr/>
          </p:nvSpPr>
          <p:spPr bwMode="auto">
            <a:xfrm>
              <a:off x="6459636" y="1889147"/>
              <a:ext cx="94967" cy="94967"/>
            </a:xfrm>
            <a:prstGeom prst="rect">
              <a:avLst/>
            </a:prstGeom>
            <a:solidFill>
              <a:schemeClr val="bg2"/>
            </a:solidFill>
            <a:ln w="28575">
              <a:noFill/>
              <a:round/>
              <a:headEnd/>
              <a:tailE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grpSp>
        <p:nvGrpSpPr>
          <p:cNvPr id="157" name="Group 156">
            <a:extLst>
              <a:ext uri="{FF2B5EF4-FFF2-40B4-BE49-F238E27FC236}">
                <a16:creationId xmlns:a16="http://schemas.microsoft.com/office/drawing/2014/main" id="{6936041A-DF65-4193-8F7C-14A01A0B56AB}"/>
              </a:ext>
            </a:extLst>
          </p:cNvPr>
          <p:cNvGrpSpPr/>
          <p:nvPr/>
        </p:nvGrpSpPr>
        <p:grpSpPr>
          <a:xfrm>
            <a:off x="7099561" y="4076704"/>
            <a:ext cx="817878" cy="129396"/>
            <a:chOff x="6609707" y="1871932"/>
            <a:chExt cx="817878" cy="129396"/>
          </a:xfrm>
        </p:grpSpPr>
        <p:grpSp>
          <p:nvGrpSpPr>
            <p:cNvPr id="158" name="Group 157">
              <a:extLst>
                <a:ext uri="{FF2B5EF4-FFF2-40B4-BE49-F238E27FC236}">
                  <a16:creationId xmlns:a16="http://schemas.microsoft.com/office/drawing/2014/main" id="{287F2834-A6AF-4C8D-9D4E-0DFD89BED1C1}"/>
                </a:ext>
              </a:extLst>
            </p:cNvPr>
            <p:cNvGrpSpPr/>
            <p:nvPr/>
          </p:nvGrpSpPr>
          <p:grpSpPr>
            <a:xfrm>
              <a:off x="6609707" y="1871932"/>
              <a:ext cx="817878" cy="129396"/>
              <a:chOff x="6609707" y="1871932"/>
              <a:chExt cx="817878" cy="129396"/>
            </a:xfrm>
          </p:grpSpPr>
          <p:cxnSp>
            <p:nvCxnSpPr>
              <p:cNvPr id="160" name="Straight Connector 159">
                <a:extLst>
                  <a:ext uri="{FF2B5EF4-FFF2-40B4-BE49-F238E27FC236}">
                    <a16:creationId xmlns:a16="http://schemas.microsoft.com/office/drawing/2014/main" id="{C612B2E6-5418-4F93-8C9E-7A7EB26700DC}"/>
                  </a:ext>
                </a:extLst>
              </p:cNvPr>
              <p:cNvCxnSpPr>
                <a:cxnSpLocks/>
              </p:cNvCxnSpPr>
              <p:nvPr/>
            </p:nvCxnSpPr>
            <p:spPr bwMode="auto">
              <a:xfrm>
                <a:off x="6609707" y="1932317"/>
                <a:ext cx="809010" cy="0"/>
              </a:xfrm>
              <a:prstGeom prst="line">
                <a:avLst/>
              </a:prstGeom>
              <a:noFill/>
              <a:ln w="28575" cap="flat" cmpd="sng" algn="ctr">
                <a:solidFill>
                  <a:schemeClr val="bg2"/>
                </a:solidFill>
                <a:prstDash val="solid"/>
                <a:round/>
                <a:headEnd type="none" w="med" len="med"/>
                <a:tailEnd type="none" w="med" len="med"/>
              </a:ln>
              <a:effectLst/>
            </p:spPr>
          </p:cxnSp>
          <p:cxnSp>
            <p:nvCxnSpPr>
              <p:cNvPr id="161" name="Straight Connector 160">
                <a:extLst>
                  <a:ext uri="{FF2B5EF4-FFF2-40B4-BE49-F238E27FC236}">
                    <a16:creationId xmlns:a16="http://schemas.microsoft.com/office/drawing/2014/main" id="{617F949C-D76F-4D5D-A087-0E959A251981}"/>
                  </a:ext>
                </a:extLst>
              </p:cNvPr>
              <p:cNvCxnSpPr/>
              <p:nvPr/>
            </p:nvCxnSpPr>
            <p:spPr bwMode="auto">
              <a:xfrm>
                <a:off x="6613108" y="1871932"/>
                <a:ext cx="0" cy="129396"/>
              </a:xfrm>
              <a:prstGeom prst="line">
                <a:avLst/>
              </a:prstGeom>
              <a:noFill/>
              <a:ln w="28575" cap="flat" cmpd="sng" algn="ctr">
                <a:solidFill>
                  <a:schemeClr val="bg2"/>
                </a:solidFill>
                <a:prstDash val="solid"/>
                <a:round/>
                <a:headEnd type="none" w="med" len="med"/>
                <a:tailEnd type="none" w="med" len="med"/>
              </a:ln>
              <a:effectLst/>
            </p:spPr>
          </p:cxnSp>
          <p:cxnSp>
            <p:nvCxnSpPr>
              <p:cNvPr id="162" name="Straight Connector 161">
                <a:extLst>
                  <a:ext uri="{FF2B5EF4-FFF2-40B4-BE49-F238E27FC236}">
                    <a16:creationId xmlns:a16="http://schemas.microsoft.com/office/drawing/2014/main" id="{FB5CC4E6-E19E-4A46-8499-AF0F7B6C5BC5}"/>
                  </a:ext>
                </a:extLst>
              </p:cNvPr>
              <p:cNvCxnSpPr/>
              <p:nvPr/>
            </p:nvCxnSpPr>
            <p:spPr bwMode="auto">
              <a:xfrm>
                <a:off x="7427585" y="1871932"/>
                <a:ext cx="0" cy="129396"/>
              </a:xfrm>
              <a:prstGeom prst="line">
                <a:avLst/>
              </a:prstGeom>
              <a:noFill/>
              <a:ln w="28575" cap="flat" cmpd="sng" algn="ctr">
                <a:solidFill>
                  <a:schemeClr val="bg2"/>
                </a:solidFill>
                <a:prstDash val="solid"/>
                <a:round/>
                <a:headEnd type="none" w="med" len="med"/>
                <a:tailEnd type="none" w="med" len="med"/>
              </a:ln>
              <a:effectLst/>
            </p:spPr>
          </p:cxnSp>
        </p:grpSp>
        <p:sp>
          <p:nvSpPr>
            <p:cNvPr id="159" name="Rectangle 158">
              <a:extLst>
                <a:ext uri="{FF2B5EF4-FFF2-40B4-BE49-F238E27FC236}">
                  <a16:creationId xmlns:a16="http://schemas.microsoft.com/office/drawing/2014/main" id="{7C54B841-26C7-4F55-8FFD-4CE6CC04712E}"/>
                </a:ext>
              </a:extLst>
            </p:cNvPr>
            <p:cNvSpPr/>
            <p:nvPr/>
          </p:nvSpPr>
          <p:spPr bwMode="auto">
            <a:xfrm>
              <a:off x="6976011" y="1889147"/>
              <a:ext cx="94967" cy="94967"/>
            </a:xfrm>
            <a:prstGeom prst="rect">
              <a:avLst/>
            </a:prstGeom>
            <a:solidFill>
              <a:schemeClr val="bg2"/>
            </a:solidFill>
            <a:ln w="28575">
              <a:noFill/>
              <a:round/>
              <a:headEnd/>
              <a:tailE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grpSp>
        <p:nvGrpSpPr>
          <p:cNvPr id="163" name="Group 162">
            <a:extLst>
              <a:ext uri="{FF2B5EF4-FFF2-40B4-BE49-F238E27FC236}">
                <a16:creationId xmlns:a16="http://schemas.microsoft.com/office/drawing/2014/main" id="{86E0E9FD-4BB6-435E-A79E-F77E9B0D8B57}"/>
              </a:ext>
            </a:extLst>
          </p:cNvPr>
          <p:cNvGrpSpPr/>
          <p:nvPr/>
        </p:nvGrpSpPr>
        <p:grpSpPr>
          <a:xfrm>
            <a:off x="6541079" y="4488008"/>
            <a:ext cx="1040926" cy="129396"/>
            <a:chOff x="6274521" y="1871932"/>
            <a:chExt cx="1040926" cy="129396"/>
          </a:xfrm>
        </p:grpSpPr>
        <p:grpSp>
          <p:nvGrpSpPr>
            <p:cNvPr id="164" name="Group 163">
              <a:extLst>
                <a:ext uri="{FF2B5EF4-FFF2-40B4-BE49-F238E27FC236}">
                  <a16:creationId xmlns:a16="http://schemas.microsoft.com/office/drawing/2014/main" id="{F3144551-5FEC-42F3-84B6-E09E67898339}"/>
                </a:ext>
              </a:extLst>
            </p:cNvPr>
            <p:cNvGrpSpPr/>
            <p:nvPr/>
          </p:nvGrpSpPr>
          <p:grpSpPr>
            <a:xfrm>
              <a:off x="6274521" y="1871932"/>
              <a:ext cx="1040926" cy="129396"/>
              <a:chOff x="6274521" y="1871932"/>
              <a:chExt cx="1040926" cy="129396"/>
            </a:xfrm>
          </p:grpSpPr>
          <p:cxnSp>
            <p:nvCxnSpPr>
              <p:cNvPr id="166" name="Straight Connector 165">
                <a:extLst>
                  <a:ext uri="{FF2B5EF4-FFF2-40B4-BE49-F238E27FC236}">
                    <a16:creationId xmlns:a16="http://schemas.microsoft.com/office/drawing/2014/main" id="{98F14247-7F60-4A4D-A07C-1E5DB8B43725}"/>
                  </a:ext>
                </a:extLst>
              </p:cNvPr>
              <p:cNvCxnSpPr>
                <a:cxnSpLocks/>
              </p:cNvCxnSpPr>
              <p:nvPr/>
            </p:nvCxnSpPr>
            <p:spPr bwMode="auto">
              <a:xfrm>
                <a:off x="6274521" y="1932317"/>
                <a:ext cx="1040906" cy="0"/>
              </a:xfrm>
              <a:prstGeom prst="line">
                <a:avLst/>
              </a:prstGeom>
              <a:noFill/>
              <a:ln w="28575" cap="flat" cmpd="sng" algn="ctr">
                <a:solidFill>
                  <a:schemeClr val="bg2"/>
                </a:solidFill>
                <a:prstDash val="solid"/>
                <a:round/>
                <a:headEnd type="none" w="med" len="med"/>
                <a:tailEnd type="none" w="med" len="med"/>
              </a:ln>
              <a:effectLst/>
            </p:spPr>
          </p:cxnSp>
          <p:cxnSp>
            <p:nvCxnSpPr>
              <p:cNvPr id="167" name="Straight Connector 166">
                <a:extLst>
                  <a:ext uri="{FF2B5EF4-FFF2-40B4-BE49-F238E27FC236}">
                    <a16:creationId xmlns:a16="http://schemas.microsoft.com/office/drawing/2014/main" id="{9A6F92D0-FCB5-45A4-ABA1-023CF2E97501}"/>
                  </a:ext>
                </a:extLst>
              </p:cNvPr>
              <p:cNvCxnSpPr/>
              <p:nvPr/>
            </p:nvCxnSpPr>
            <p:spPr bwMode="auto">
              <a:xfrm>
                <a:off x="6274521" y="1871932"/>
                <a:ext cx="0" cy="129396"/>
              </a:xfrm>
              <a:prstGeom prst="line">
                <a:avLst/>
              </a:prstGeom>
              <a:noFill/>
              <a:ln w="28575" cap="flat" cmpd="sng" algn="ctr">
                <a:solidFill>
                  <a:schemeClr val="bg2"/>
                </a:solidFill>
                <a:prstDash val="solid"/>
                <a:round/>
                <a:headEnd type="none" w="med" len="med"/>
                <a:tailEnd type="none" w="med" len="med"/>
              </a:ln>
              <a:effectLst/>
            </p:spPr>
          </p:cxnSp>
          <p:cxnSp>
            <p:nvCxnSpPr>
              <p:cNvPr id="168" name="Straight Connector 167">
                <a:extLst>
                  <a:ext uri="{FF2B5EF4-FFF2-40B4-BE49-F238E27FC236}">
                    <a16:creationId xmlns:a16="http://schemas.microsoft.com/office/drawing/2014/main" id="{86024C45-C011-4A3B-B486-77D855E03849}"/>
                  </a:ext>
                </a:extLst>
              </p:cNvPr>
              <p:cNvCxnSpPr/>
              <p:nvPr/>
            </p:nvCxnSpPr>
            <p:spPr bwMode="auto">
              <a:xfrm>
                <a:off x="7315447" y="1871932"/>
                <a:ext cx="0" cy="129396"/>
              </a:xfrm>
              <a:prstGeom prst="line">
                <a:avLst/>
              </a:prstGeom>
              <a:noFill/>
              <a:ln w="28575" cap="flat" cmpd="sng" algn="ctr">
                <a:solidFill>
                  <a:schemeClr val="bg2"/>
                </a:solidFill>
                <a:prstDash val="solid"/>
                <a:round/>
                <a:headEnd type="none" w="med" len="med"/>
                <a:tailEnd type="none" w="med" len="med"/>
              </a:ln>
              <a:effectLst/>
            </p:spPr>
          </p:cxnSp>
        </p:grpSp>
        <p:sp>
          <p:nvSpPr>
            <p:cNvPr id="165" name="Rectangle 164">
              <a:extLst>
                <a:ext uri="{FF2B5EF4-FFF2-40B4-BE49-F238E27FC236}">
                  <a16:creationId xmlns:a16="http://schemas.microsoft.com/office/drawing/2014/main" id="{517F8092-04A9-4540-BF73-700ED78E4376}"/>
                </a:ext>
              </a:extLst>
            </p:cNvPr>
            <p:cNvSpPr/>
            <p:nvPr/>
          </p:nvSpPr>
          <p:spPr bwMode="auto">
            <a:xfrm>
              <a:off x="6760358" y="1889147"/>
              <a:ext cx="94967" cy="94967"/>
            </a:xfrm>
            <a:prstGeom prst="rect">
              <a:avLst/>
            </a:prstGeom>
            <a:solidFill>
              <a:schemeClr val="bg2"/>
            </a:solidFill>
            <a:ln w="28575">
              <a:noFill/>
              <a:round/>
              <a:headEnd/>
              <a:tailE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grpSp>
        <p:nvGrpSpPr>
          <p:cNvPr id="169" name="Group 168">
            <a:extLst>
              <a:ext uri="{FF2B5EF4-FFF2-40B4-BE49-F238E27FC236}">
                <a16:creationId xmlns:a16="http://schemas.microsoft.com/office/drawing/2014/main" id="{7B328346-CA34-4482-A08C-9E45B3F4AD1B}"/>
              </a:ext>
            </a:extLst>
          </p:cNvPr>
          <p:cNvGrpSpPr/>
          <p:nvPr/>
        </p:nvGrpSpPr>
        <p:grpSpPr>
          <a:xfrm>
            <a:off x="6685471" y="4684650"/>
            <a:ext cx="827877" cy="129396"/>
            <a:chOff x="6274521" y="1871932"/>
            <a:chExt cx="827877" cy="129396"/>
          </a:xfrm>
        </p:grpSpPr>
        <p:grpSp>
          <p:nvGrpSpPr>
            <p:cNvPr id="170" name="Group 169">
              <a:extLst>
                <a:ext uri="{FF2B5EF4-FFF2-40B4-BE49-F238E27FC236}">
                  <a16:creationId xmlns:a16="http://schemas.microsoft.com/office/drawing/2014/main" id="{90B9CECD-13DF-44A8-A385-E9DD0C7FE40A}"/>
                </a:ext>
              </a:extLst>
            </p:cNvPr>
            <p:cNvGrpSpPr/>
            <p:nvPr/>
          </p:nvGrpSpPr>
          <p:grpSpPr>
            <a:xfrm>
              <a:off x="6274521" y="1871932"/>
              <a:ext cx="827877" cy="129396"/>
              <a:chOff x="6274521" y="1871932"/>
              <a:chExt cx="827877" cy="129396"/>
            </a:xfrm>
          </p:grpSpPr>
          <p:cxnSp>
            <p:nvCxnSpPr>
              <p:cNvPr id="172" name="Straight Connector 171">
                <a:extLst>
                  <a:ext uri="{FF2B5EF4-FFF2-40B4-BE49-F238E27FC236}">
                    <a16:creationId xmlns:a16="http://schemas.microsoft.com/office/drawing/2014/main" id="{5D99AE7A-9C14-43CA-887B-1F967C03BFDD}"/>
                  </a:ext>
                </a:extLst>
              </p:cNvPr>
              <p:cNvCxnSpPr>
                <a:cxnSpLocks/>
              </p:cNvCxnSpPr>
              <p:nvPr/>
            </p:nvCxnSpPr>
            <p:spPr bwMode="auto">
              <a:xfrm>
                <a:off x="6274521" y="1932317"/>
                <a:ext cx="827877" cy="0"/>
              </a:xfrm>
              <a:prstGeom prst="line">
                <a:avLst/>
              </a:prstGeom>
              <a:noFill/>
              <a:ln w="28575" cap="flat" cmpd="sng" algn="ctr">
                <a:solidFill>
                  <a:schemeClr val="bg2"/>
                </a:solidFill>
                <a:prstDash val="solid"/>
                <a:round/>
                <a:headEnd type="none" w="med" len="med"/>
                <a:tailEnd type="none" w="med" len="med"/>
              </a:ln>
              <a:effectLst/>
            </p:spPr>
          </p:cxnSp>
          <p:cxnSp>
            <p:nvCxnSpPr>
              <p:cNvPr id="173" name="Straight Connector 172">
                <a:extLst>
                  <a:ext uri="{FF2B5EF4-FFF2-40B4-BE49-F238E27FC236}">
                    <a16:creationId xmlns:a16="http://schemas.microsoft.com/office/drawing/2014/main" id="{BB14009A-C900-4EE5-B8B0-DD08A1BCA7AF}"/>
                  </a:ext>
                </a:extLst>
              </p:cNvPr>
              <p:cNvCxnSpPr/>
              <p:nvPr/>
            </p:nvCxnSpPr>
            <p:spPr bwMode="auto">
              <a:xfrm>
                <a:off x="6274521" y="1871932"/>
                <a:ext cx="0" cy="129396"/>
              </a:xfrm>
              <a:prstGeom prst="line">
                <a:avLst/>
              </a:prstGeom>
              <a:noFill/>
              <a:ln w="28575" cap="flat" cmpd="sng" algn="ctr">
                <a:solidFill>
                  <a:schemeClr val="bg2"/>
                </a:solidFill>
                <a:prstDash val="solid"/>
                <a:round/>
                <a:headEnd type="none" w="med" len="med"/>
                <a:tailEnd type="none" w="med" len="med"/>
              </a:ln>
              <a:effectLst/>
            </p:spPr>
          </p:cxnSp>
          <p:cxnSp>
            <p:nvCxnSpPr>
              <p:cNvPr id="174" name="Straight Connector 173">
                <a:extLst>
                  <a:ext uri="{FF2B5EF4-FFF2-40B4-BE49-F238E27FC236}">
                    <a16:creationId xmlns:a16="http://schemas.microsoft.com/office/drawing/2014/main" id="{F1AFDFB0-56DA-4791-A7EE-893B90EA33A0}"/>
                  </a:ext>
                </a:extLst>
              </p:cNvPr>
              <p:cNvCxnSpPr/>
              <p:nvPr/>
            </p:nvCxnSpPr>
            <p:spPr bwMode="auto">
              <a:xfrm>
                <a:off x="7091159" y="1871932"/>
                <a:ext cx="0" cy="129396"/>
              </a:xfrm>
              <a:prstGeom prst="line">
                <a:avLst/>
              </a:prstGeom>
              <a:noFill/>
              <a:ln w="28575" cap="flat" cmpd="sng" algn="ctr">
                <a:solidFill>
                  <a:schemeClr val="bg2"/>
                </a:solidFill>
                <a:prstDash val="solid"/>
                <a:round/>
                <a:headEnd type="none" w="med" len="med"/>
                <a:tailEnd type="none" w="med" len="med"/>
              </a:ln>
              <a:effectLst/>
            </p:spPr>
          </p:cxnSp>
        </p:grpSp>
        <p:sp>
          <p:nvSpPr>
            <p:cNvPr id="171" name="Rectangle 170">
              <a:extLst>
                <a:ext uri="{FF2B5EF4-FFF2-40B4-BE49-F238E27FC236}">
                  <a16:creationId xmlns:a16="http://schemas.microsoft.com/office/drawing/2014/main" id="{6DC2E4E9-DD18-4CB9-A406-1C228E28B13B}"/>
                </a:ext>
              </a:extLst>
            </p:cNvPr>
            <p:cNvSpPr/>
            <p:nvPr/>
          </p:nvSpPr>
          <p:spPr bwMode="auto">
            <a:xfrm>
              <a:off x="6639588" y="1889147"/>
              <a:ext cx="94967" cy="94967"/>
            </a:xfrm>
            <a:prstGeom prst="rect">
              <a:avLst/>
            </a:prstGeom>
            <a:solidFill>
              <a:schemeClr val="bg2"/>
            </a:solidFill>
            <a:ln w="28575">
              <a:noFill/>
              <a:round/>
              <a:headEnd/>
              <a:tailE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grpSp>
        <p:nvGrpSpPr>
          <p:cNvPr id="175" name="Group 174">
            <a:extLst>
              <a:ext uri="{FF2B5EF4-FFF2-40B4-BE49-F238E27FC236}">
                <a16:creationId xmlns:a16="http://schemas.microsoft.com/office/drawing/2014/main" id="{8C3F6FDF-9DDD-4546-B829-5AB5DDE490DC}"/>
              </a:ext>
            </a:extLst>
          </p:cNvPr>
          <p:cNvGrpSpPr/>
          <p:nvPr/>
        </p:nvGrpSpPr>
        <p:grpSpPr>
          <a:xfrm>
            <a:off x="6121452" y="5261073"/>
            <a:ext cx="1291085" cy="129396"/>
            <a:chOff x="6274521" y="1871932"/>
            <a:chExt cx="1291085" cy="129396"/>
          </a:xfrm>
        </p:grpSpPr>
        <p:grpSp>
          <p:nvGrpSpPr>
            <p:cNvPr id="176" name="Group 175">
              <a:extLst>
                <a:ext uri="{FF2B5EF4-FFF2-40B4-BE49-F238E27FC236}">
                  <a16:creationId xmlns:a16="http://schemas.microsoft.com/office/drawing/2014/main" id="{CBD7E9F3-1621-4E23-95F0-C9D8CA501FF4}"/>
                </a:ext>
              </a:extLst>
            </p:cNvPr>
            <p:cNvGrpSpPr/>
            <p:nvPr/>
          </p:nvGrpSpPr>
          <p:grpSpPr>
            <a:xfrm>
              <a:off x="6274521" y="1871932"/>
              <a:ext cx="1291085" cy="129396"/>
              <a:chOff x="6274521" y="1871932"/>
              <a:chExt cx="1291085" cy="129396"/>
            </a:xfrm>
          </p:grpSpPr>
          <p:cxnSp>
            <p:nvCxnSpPr>
              <p:cNvPr id="178" name="Straight Connector 177">
                <a:extLst>
                  <a:ext uri="{FF2B5EF4-FFF2-40B4-BE49-F238E27FC236}">
                    <a16:creationId xmlns:a16="http://schemas.microsoft.com/office/drawing/2014/main" id="{5DA4DD1F-6E1A-46F4-B044-6F1F8ECF374C}"/>
                  </a:ext>
                </a:extLst>
              </p:cNvPr>
              <p:cNvCxnSpPr>
                <a:cxnSpLocks/>
              </p:cNvCxnSpPr>
              <p:nvPr/>
            </p:nvCxnSpPr>
            <p:spPr bwMode="auto">
              <a:xfrm>
                <a:off x="6274521" y="1932317"/>
                <a:ext cx="1291085" cy="0"/>
              </a:xfrm>
              <a:prstGeom prst="line">
                <a:avLst/>
              </a:prstGeom>
              <a:noFill/>
              <a:ln w="28575" cap="flat" cmpd="sng" algn="ctr">
                <a:solidFill>
                  <a:schemeClr val="bg2"/>
                </a:solidFill>
                <a:prstDash val="solid"/>
                <a:round/>
                <a:headEnd type="none" w="med" len="med"/>
                <a:tailEnd type="none" w="med" len="med"/>
              </a:ln>
              <a:effectLst/>
            </p:spPr>
          </p:cxnSp>
          <p:cxnSp>
            <p:nvCxnSpPr>
              <p:cNvPr id="179" name="Straight Connector 178">
                <a:extLst>
                  <a:ext uri="{FF2B5EF4-FFF2-40B4-BE49-F238E27FC236}">
                    <a16:creationId xmlns:a16="http://schemas.microsoft.com/office/drawing/2014/main" id="{1D66AE41-83BB-4D91-9A05-4A0E5C5E5BF2}"/>
                  </a:ext>
                </a:extLst>
              </p:cNvPr>
              <p:cNvCxnSpPr/>
              <p:nvPr/>
            </p:nvCxnSpPr>
            <p:spPr bwMode="auto">
              <a:xfrm>
                <a:off x="6274521" y="1871932"/>
                <a:ext cx="0" cy="129396"/>
              </a:xfrm>
              <a:prstGeom prst="line">
                <a:avLst/>
              </a:prstGeom>
              <a:noFill/>
              <a:ln w="28575" cap="flat" cmpd="sng" algn="ctr">
                <a:solidFill>
                  <a:schemeClr val="bg2"/>
                </a:solidFill>
                <a:prstDash val="solid"/>
                <a:round/>
                <a:headEnd type="none" w="med" len="med"/>
                <a:tailEnd type="none" w="med" len="med"/>
              </a:ln>
              <a:effectLst/>
            </p:spPr>
          </p:cxnSp>
          <p:cxnSp>
            <p:nvCxnSpPr>
              <p:cNvPr id="180" name="Straight Connector 179">
                <a:extLst>
                  <a:ext uri="{FF2B5EF4-FFF2-40B4-BE49-F238E27FC236}">
                    <a16:creationId xmlns:a16="http://schemas.microsoft.com/office/drawing/2014/main" id="{020D9208-70D1-4E1F-9C9D-C7DA8D5A2BD4}"/>
                  </a:ext>
                </a:extLst>
              </p:cNvPr>
              <p:cNvCxnSpPr/>
              <p:nvPr/>
            </p:nvCxnSpPr>
            <p:spPr bwMode="auto">
              <a:xfrm>
                <a:off x="7565606" y="1871932"/>
                <a:ext cx="0" cy="129396"/>
              </a:xfrm>
              <a:prstGeom prst="line">
                <a:avLst/>
              </a:prstGeom>
              <a:noFill/>
              <a:ln w="28575" cap="flat" cmpd="sng" algn="ctr">
                <a:solidFill>
                  <a:schemeClr val="bg2"/>
                </a:solidFill>
                <a:prstDash val="solid"/>
                <a:round/>
                <a:headEnd type="none" w="med" len="med"/>
                <a:tailEnd type="none" w="med" len="med"/>
              </a:ln>
              <a:effectLst/>
            </p:spPr>
          </p:cxnSp>
        </p:grpSp>
        <p:sp>
          <p:nvSpPr>
            <p:cNvPr id="177" name="Rectangle 176">
              <a:extLst>
                <a:ext uri="{FF2B5EF4-FFF2-40B4-BE49-F238E27FC236}">
                  <a16:creationId xmlns:a16="http://schemas.microsoft.com/office/drawing/2014/main" id="{BD97ACEB-F8C3-4C2C-A7D6-BB74CDA1D161}"/>
                </a:ext>
              </a:extLst>
            </p:cNvPr>
            <p:cNvSpPr/>
            <p:nvPr/>
          </p:nvSpPr>
          <p:spPr bwMode="auto">
            <a:xfrm>
              <a:off x="6863871" y="1889147"/>
              <a:ext cx="94967" cy="94967"/>
            </a:xfrm>
            <a:prstGeom prst="rect">
              <a:avLst/>
            </a:prstGeom>
            <a:solidFill>
              <a:schemeClr val="bg2"/>
            </a:solidFill>
            <a:ln w="28575">
              <a:noFill/>
              <a:round/>
              <a:headEnd/>
              <a:tailE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grpSp>
        <p:nvGrpSpPr>
          <p:cNvPr id="181" name="Group 180">
            <a:extLst>
              <a:ext uri="{FF2B5EF4-FFF2-40B4-BE49-F238E27FC236}">
                <a16:creationId xmlns:a16="http://schemas.microsoft.com/office/drawing/2014/main" id="{CE8B0C06-CEDD-420F-9529-2E8190F02BC7}"/>
              </a:ext>
            </a:extLst>
          </p:cNvPr>
          <p:cNvGrpSpPr/>
          <p:nvPr/>
        </p:nvGrpSpPr>
        <p:grpSpPr>
          <a:xfrm>
            <a:off x="6814394" y="4860327"/>
            <a:ext cx="514715" cy="129396"/>
            <a:chOff x="6274521" y="1871932"/>
            <a:chExt cx="514715" cy="129396"/>
          </a:xfrm>
        </p:grpSpPr>
        <p:grpSp>
          <p:nvGrpSpPr>
            <p:cNvPr id="182" name="Group 181">
              <a:extLst>
                <a:ext uri="{FF2B5EF4-FFF2-40B4-BE49-F238E27FC236}">
                  <a16:creationId xmlns:a16="http://schemas.microsoft.com/office/drawing/2014/main" id="{A9DC20FA-C71F-4B2C-96FD-C6BDDA594071}"/>
                </a:ext>
              </a:extLst>
            </p:cNvPr>
            <p:cNvGrpSpPr/>
            <p:nvPr/>
          </p:nvGrpSpPr>
          <p:grpSpPr>
            <a:xfrm>
              <a:off x="6274521" y="1871932"/>
              <a:ext cx="514715" cy="129396"/>
              <a:chOff x="6274521" y="1871932"/>
              <a:chExt cx="514715" cy="129396"/>
            </a:xfrm>
          </p:grpSpPr>
          <p:cxnSp>
            <p:nvCxnSpPr>
              <p:cNvPr id="184" name="Straight Connector 183">
                <a:extLst>
                  <a:ext uri="{FF2B5EF4-FFF2-40B4-BE49-F238E27FC236}">
                    <a16:creationId xmlns:a16="http://schemas.microsoft.com/office/drawing/2014/main" id="{53F0D2D5-C374-4CD4-884E-37820BE28382}"/>
                  </a:ext>
                </a:extLst>
              </p:cNvPr>
              <p:cNvCxnSpPr>
                <a:cxnSpLocks/>
              </p:cNvCxnSpPr>
              <p:nvPr/>
            </p:nvCxnSpPr>
            <p:spPr bwMode="auto">
              <a:xfrm>
                <a:off x="6274521" y="1932317"/>
                <a:ext cx="508183" cy="0"/>
              </a:xfrm>
              <a:prstGeom prst="line">
                <a:avLst/>
              </a:prstGeom>
              <a:noFill/>
              <a:ln w="28575" cap="flat" cmpd="sng" algn="ctr">
                <a:solidFill>
                  <a:schemeClr val="bg2"/>
                </a:solidFill>
                <a:prstDash val="solid"/>
                <a:round/>
                <a:headEnd type="none" w="med" len="med"/>
                <a:tailEnd type="none" w="med" len="med"/>
              </a:ln>
              <a:effectLst/>
            </p:spPr>
          </p:cxnSp>
          <p:cxnSp>
            <p:nvCxnSpPr>
              <p:cNvPr id="185" name="Straight Connector 184">
                <a:extLst>
                  <a:ext uri="{FF2B5EF4-FFF2-40B4-BE49-F238E27FC236}">
                    <a16:creationId xmlns:a16="http://schemas.microsoft.com/office/drawing/2014/main" id="{75C83935-F833-47A6-8D54-CC57F03D4E05}"/>
                  </a:ext>
                </a:extLst>
              </p:cNvPr>
              <p:cNvCxnSpPr/>
              <p:nvPr/>
            </p:nvCxnSpPr>
            <p:spPr bwMode="auto">
              <a:xfrm>
                <a:off x="6274521" y="1871932"/>
                <a:ext cx="0" cy="129396"/>
              </a:xfrm>
              <a:prstGeom prst="line">
                <a:avLst/>
              </a:prstGeom>
              <a:noFill/>
              <a:ln w="28575" cap="flat" cmpd="sng" algn="ctr">
                <a:solidFill>
                  <a:schemeClr val="bg2"/>
                </a:solidFill>
                <a:prstDash val="solid"/>
                <a:round/>
                <a:headEnd type="none" w="med" len="med"/>
                <a:tailEnd type="none" w="med" len="med"/>
              </a:ln>
              <a:effectLst/>
            </p:spPr>
          </p:cxnSp>
          <p:cxnSp>
            <p:nvCxnSpPr>
              <p:cNvPr id="186" name="Straight Connector 185">
                <a:extLst>
                  <a:ext uri="{FF2B5EF4-FFF2-40B4-BE49-F238E27FC236}">
                    <a16:creationId xmlns:a16="http://schemas.microsoft.com/office/drawing/2014/main" id="{1B4A2215-40CE-445F-A04C-9D2555B016AB}"/>
                  </a:ext>
                </a:extLst>
              </p:cNvPr>
              <p:cNvCxnSpPr/>
              <p:nvPr/>
            </p:nvCxnSpPr>
            <p:spPr bwMode="auto">
              <a:xfrm>
                <a:off x="6789236" y="1871932"/>
                <a:ext cx="0" cy="129396"/>
              </a:xfrm>
              <a:prstGeom prst="line">
                <a:avLst/>
              </a:prstGeom>
              <a:noFill/>
              <a:ln w="28575" cap="flat" cmpd="sng" algn="ctr">
                <a:solidFill>
                  <a:schemeClr val="bg2"/>
                </a:solidFill>
                <a:prstDash val="solid"/>
                <a:round/>
                <a:headEnd type="none" w="med" len="med"/>
                <a:tailEnd type="none" w="med" len="med"/>
              </a:ln>
              <a:effectLst/>
            </p:spPr>
          </p:cxnSp>
        </p:grpSp>
        <p:sp>
          <p:nvSpPr>
            <p:cNvPr id="183" name="Rectangle 182">
              <a:extLst>
                <a:ext uri="{FF2B5EF4-FFF2-40B4-BE49-F238E27FC236}">
                  <a16:creationId xmlns:a16="http://schemas.microsoft.com/office/drawing/2014/main" id="{D6DCBDAD-BBB6-46CD-848F-9826CB9862E7}"/>
                </a:ext>
              </a:extLst>
            </p:cNvPr>
            <p:cNvSpPr/>
            <p:nvPr/>
          </p:nvSpPr>
          <p:spPr bwMode="auto">
            <a:xfrm>
              <a:off x="6510192" y="1889147"/>
              <a:ext cx="94967" cy="94967"/>
            </a:xfrm>
            <a:prstGeom prst="rect">
              <a:avLst/>
            </a:prstGeom>
            <a:solidFill>
              <a:schemeClr val="bg2"/>
            </a:solidFill>
            <a:ln w="28575">
              <a:noFill/>
              <a:round/>
              <a:headEnd/>
              <a:tailE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grpSp>
        <p:nvGrpSpPr>
          <p:cNvPr id="187" name="Group 186">
            <a:extLst>
              <a:ext uri="{FF2B5EF4-FFF2-40B4-BE49-F238E27FC236}">
                <a16:creationId xmlns:a16="http://schemas.microsoft.com/office/drawing/2014/main" id="{3D4F8AC3-32EA-4492-97DA-2BE97BFDD131}"/>
              </a:ext>
            </a:extLst>
          </p:cNvPr>
          <p:cNvGrpSpPr/>
          <p:nvPr/>
        </p:nvGrpSpPr>
        <p:grpSpPr>
          <a:xfrm>
            <a:off x="6685471" y="5459425"/>
            <a:ext cx="587064" cy="129396"/>
            <a:chOff x="6840521" y="1871932"/>
            <a:chExt cx="587064" cy="129396"/>
          </a:xfrm>
        </p:grpSpPr>
        <p:grpSp>
          <p:nvGrpSpPr>
            <p:cNvPr id="188" name="Group 187">
              <a:extLst>
                <a:ext uri="{FF2B5EF4-FFF2-40B4-BE49-F238E27FC236}">
                  <a16:creationId xmlns:a16="http://schemas.microsoft.com/office/drawing/2014/main" id="{3DC972A4-D3F8-41B6-8EEB-5273CBEEABD3}"/>
                </a:ext>
              </a:extLst>
            </p:cNvPr>
            <p:cNvGrpSpPr/>
            <p:nvPr/>
          </p:nvGrpSpPr>
          <p:grpSpPr>
            <a:xfrm>
              <a:off x="6840521" y="1871932"/>
              <a:ext cx="587064" cy="129396"/>
              <a:chOff x="6840521" y="1871932"/>
              <a:chExt cx="587064" cy="129396"/>
            </a:xfrm>
          </p:grpSpPr>
          <p:cxnSp>
            <p:nvCxnSpPr>
              <p:cNvPr id="190" name="Straight Connector 189">
                <a:extLst>
                  <a:ext uri="{FF2B5EF4-FFF2-40B4-BE49-F238E27FC236}">
                    <a16:creationId xmlns:a16="http://schemas.microsoft.com/office/drawing/2014/main" id="{08A88CE2-A1BC-477D-981E-CC2B21433F0F}"/>
                  </a:ext>
                </a:extLst>
              </p:cNvPr>
              <p:cNvCxnSpPr>
                <a:cxnSpLocks/>
              </p:cNvCxnSpPr>
              <p:nvPr/>
            </p:nvCxnSpPr>
            <p:spPr bwMode="auto">
              <a:xfrm>
                <a:off x="6840521" y="1932317"/>
                <a:ext cx="578196" cy="0"/>
              </a:xfrm>
              <a:prstGeom prst="line">
                <a:avLst/>
              </a:prstGeom>
              <a:noFill/>
              <a:ln w="28575" cap="flat" cmpd="sng" algn="ctr">
                <a:solidFill>
                  <a:schemeClr val="bg2"/>
                </a:solidFill>
                <a:prstDash val="solid"/>
                <a:round/>
                <a:headEnd type="none" w="med" len="med"/>
                <a:tailEnd type="none" w="med" len="med"/>
              </a:ln>
              <a:effectLst/>
            </p:spPr>
          </p:cxnSp>
          <p:cxnSp>
            <p:nvCxnSpPr>
              <p:cNvPr id="191" name="Straight Connector 190">
                <a:extLst>
                  <a:ext uri="{FF2B5EF4-FFF2-40B4-BE49-F238E27FC236}">
                    <a16:creationId xmlns:a16="http://schemas.microsoft.com/office/drawing/2014/main" id="{7345E018-18FA-4BA8-B3DF-C62334DD706A}"/>
                  </a:ext>
                </a:extLst>
              </p:cNvPr>
              <p:cNvCxnSpPr/>
              <p:nvPr/>
            </p:nvCxnSpPr>
            <p:spPr bwMode="auto">
              <a:xfrm>
                <a:off x="6844798" y="1871932"/>
                <a:ext cx="0" cy="129396"/>
              </a:xfrm>
              <a:prstGeom prst="line">
                <a:avLst/>
              </a:prstGeom>
              <a:noFill/>
              <a:ln w="28575" cap="flat" cmpd="sng" algn="ctr">
                <a:solidFill>
                  <a:schemeClr val="bg2"/>
                </a:solidFill>
                <a:prstDash val="solid"/>
                <a:round/>
                <a:headEnd type="none" w="med" len="med"/>
                <a:tailEnd type="none" w="med" len="med"/>
              </a:ln>
              <a:effectLst/>
            </p:spPr>
          </p:cxnSp>
          <p:cxnSp>
            <p:nvCxnSpPr>
              <p:cNvPr id="192" name="Straight Connector 191">
                <a:extLst>
                  <a:ext uri="{FF2B5EF4-FFF2-40B4-BE49-F238E27FC236}">
                    <a16:creationId xmlns:a16="http://schemas.microsoft.com/office/drawing/2014/main" id="{8B86EA16-9A40-495F-ACF0-243F16F607A9}"/>
                  </a:ext>
                </a:extLst>
              </p:cNvPr>
              <p:cNvCxnSpPr/>
              <p:nvPr/>
            </p:nvCxnSpPr>
            <p:spPr bwMode="auto">
              <a:xfrm>
                <a:off x="7427585" y="1871932"/>
                <a:ext cx="0" cy="129396"/>
              </a:xfrm>
              <a:prstGeom prst="line">
                <a:avLst/>
              </a:prstGeom>
              <a:noFill/>
              <a:ln w="28575" cap="flat" cmpd="sng" algn="ctr">
                <a:solidFill>
                  <a:schemeClr val="bg2"/>
                </a:solidFill>
                <a:prstDash val="solid"/>
                <a:round/>
                <a:headEnd type="none" w="med" len="med"/>
                <a:tailEnd type="none" w="med" len="med"/>
              </a:ln>
              <a:effectLst/>
            </p:spPr>
          </p:cxnSp>
        </p:grpSp>
        <p:sp>
          <p:nvSpPr>
            <p:cNvPr id="189" name="Rectangle 188">
              <a:extLst>
                <a:ext uri="{FF2B5EF4-FFF2-40B4-BE49-F238E27FC236}">
                  <a16:creationId xmlns:a16="http://schemas.microsoft.com/office/drawing/2014/main" id="{23FE08C2-BDC9-425D-B761-AC57CB327355}"/>
                </a:ext>
              </a:extLst>
            </p:cNvPr>
            <p:cNvSpPr/>
            <p:nvPr/>
          </p:nvSpPr>
          <p:spPr bwMode="auto">
            <a:xfrm>
              <a:off x="7105404" y="1889147"/>
              <a:ext cx="94967" cy="94967"/>
            </a:xfrm>
            <a:prstGeom prst="rect">
              <a:avLst/>
            </a:prstGeom>
            <a:solidFill>
              <a:schemeClr val="bg2"/>
            </a:solidFill>
            <a:ln w="28575">
              <a:noFill/>
              <a:round/>
              <a:headEnd/>
              <a:tailE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grpSp>
        <p:nvGrpSpPr>
          <p:cNvPr id="193" name="Group 192">
            <a:extLst>
              <a:ext uri="{FF2B5EF4-FFF2-40B4-BE49-F238E27FC236}">
                <a16:creationId xmlns:a16="http://schemas.microsoft.com/office/drawing/2014/main" id="{96E4CF31-65DC-4259-95C3-F587DFE24EF6}"/>
              </a:ext>
            </a:extLst>
          </p:cNvPr>
          <p:cNvGrpSpPr/>
          <p:nvPr/>
        </p:nvGrpSpPr>
        <p:grpSpPr>
          <a:xfrm>
            <a:off x="6621560" y="5663031"/>
            <a:ext cx="1196194" cy="129396"/>
            <a:chOff x="6274521" y="1871932"/>
            <a:chExt cx="1196194" cy="129396"/>
          </a:xfrm>
        </p:grpSpPr>
        <p:grpSp>
          <p:nvGrpSpPr>
            <p:cNvPr id="194" name="Group 193">
              <a:extLst>
                <a:ext uri="{FF2B5EF4-FFF2-40B4-BE49-F238E27FC236}">
                  <a16:creationId xmlns:a16="http://schemas.microsoft.com/office/drawing/2014/main" id="{8BB8EBB9-6947-4FFC-9C58-75EA38B8B600}"/>
                </a:ext>
              </a:extLst>
            </p:cNvPr>
            <p:cNvGrpSpPr/>
            <p:nvPr/>
          </p:nvGrpSpPr>
          <p:grpSpPr>
            <a:xfrm>
              <a:off x="6274521" y="1871932"/>
              <a:ext cx="1196194" cy="129396"/>
              <a:chOff x="6274521" y="1871932"/>
              <a:chExt cx="1196194" cy="129396"/>
            </a:xfrm>
          </p:grpSpPr>
          <p:cxnSp>
            <p:nvCxnSpPr>
              <p:cNvPr id="196" name="Straight Connector 195">
                <a:extLst>
                  <a:ext uri="{FF2B5EF4-FFF2-40B4-BE49-F238E27FC236}">
                    <a16:creationId xmlns:a16="http://schemas.microsoft.com/office/drawing/2014/main" id="{E47DB65F-0DB4-488E-B056-A3C178A4A7FD}"/>
                  </a:ext>
                </a:extLst>
              </p:cNvPr>
              <p:cNvCxnSpPr>
                <a:cxnSpLocks/>
              </p:cNvCxnSpPr>
              <p:nvPr/>
            </p:nvCxnSpPr>
            <p:spPr bwMode="auto">
              <a:xfrm>
                <a:off x="6274521" y="1932317"/>
                <a:ext cx="1196194" cy="0"/>
              </a:xfrm>
              <a:prstGeom prst="line">
                <a:avLst/>
              </a:prstGeom>
              <a:noFill/>
              <a:ln w="28575" cap="flat" cmpd="sng" algn="ctr">
                <a:solidFill>
                  <a:schemeClr val="bg2"/>
                </a:solidFill>
                <a:prstDash val="solid"/>
                <a:round/>
                <a:headEnd type="none" w="med" len="med"/>
                <a:tailEnd type="none" w="med" len="med"/>
              </a:ln>
              <a:effectLst/>
            </p:spPr>
          </p:cxnSp>
          <p:cxnSp>
            <p:nvCxnSpPr>
              <p:cNvPr id="197" name="Straight Connector 196">
                <a:extLst>
                  <a:ext uri="{FF2B5EF4-FFF2-40B4-BE49-F238E27FC236}">
                    <a16:creationId xmlns:a16="http://schemas.microsoft.com/office/drawing/2014/main" id="{44BD4711-C863-4738-9931-871E4D7FD827}"/>
                  </a:ext>
                </a:extLst>
              </p:cNvPr>
              <p:cNvCxnSpPr/>
              <p:nvPr/>
            </p:nvCxnSpPr>
            <p:spPr bwMode="auto">
              <a:xfrm>
                <a:off x="6274521" y="1871932"/>
                <a:ext cx="0" cy="129396"/>
              </a:xfrm>
              <a:prstGeom prst="line">
                <a:avLst/>
              </a:prstGeom>
              <a:noFill/>
              <a:ln w="28575" cap="flat" cmpd="sng" algn="ctr">
                <a:solidFill>
                  <a:schemeClr val="bg2"/>
                </a:solidFill>
                <a:prstDash val="solid"/>
                <a:round/>
                <a:headEnd type="none" w="med" len="med"/>
                <a:tailEnd type="none" w="med" len="med"/>
              </a:ln>
              <a:effectLst/>
            </p:spPr>
          </p:cxnSp>
          <p:cxnSp>
            <p:nvCxnSpPr>
              <p:cNvPr id="198" name="Straight Connector 197">
                <a:extLst>
                  <a:ext uri="{FF2B5EF4-FFF2-40B4-BE49-F238E27FC236}">
                    <a16:creationId xmlns:a16="http://schemas.microsoft.com/office/drawing/2014/main" id="{78A7659E-ADE5-42C1-ACDD-6A297A5FC1E7}"/>
                  </a:ext>
                </a:extLst>
              </p:cNvPr>
              <p:cNvCxnSpPr/>
              <p:nvPr/>
            </p:nvCxnSpPr>
            <p:spPr bwMode="auto">
              <a:xfrm>
                <a:off x="7470715" y="1871932"/>
                <a:ext cx="0" cy="129396"/>
              </a:xfrm>
              <a:prstGeom prst="line">
                <a:avLst/>
              </a:prstGeom>
              <a:noFill/>
              <a:ln w="28575" cap="flat" cmpd="sng" algn="ctr">
                <a:solidFill>
                  <a:schemeClr val="bg2"/>
                </a:solidFill>
                <a:prstDash val="solid"/>
                <a:round/>
                <a:headEnd type="none" w="med" len="med"/>
                <a:tailEnd type="none" w="med" len="med"/>
              </a:ln>
              <a:effectLst/>
            </p:spPr>
          </p:cxnSp>
        </p:grpSp>
        <p:sp>
          <p:nvSpPr>
            <p:cNvPr id="195" name="Rectangle 194">
              <a:extLst>
                <a:ext uri="{FF2B5EF4-FFF2-40B4-BE49-F238E27FC236}">
                  <a16:creationId xmlns:a16="http://schemas.microsoft.com/office/drawing/2014/main" id="{FE4D1091-27E5-47C6-B04A-B27EAAC06CA5}"/>
                </a:ext>
              </a:extLst>
            </p:cNvPr>
            <p:cNvSpPr/>
            <p:nvPr/>
          </p:nvSpPr>
          <p:spPr bwMode="auto">
            <a:xfrm>
              <a:off x="6812114" y="1889147"/>
              <a:ext cx="94967" cy="94967"/>
            </a:xfrm>
            <a:prstGeom prst="rect">
              <a:avLst/>
            </a:prstGeom>
            <a:solidFill>
              <a:schemeClr val="bg2"/>
            </a:solidFill>
            <a:ln w="28575">
              <a:noFill/>
              <a:round/>
              <a:headEnd/>
              <a:tailE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grpSp>
        <p:nvGrpSpPr>
          <p:cNvPr id="199" name="Group 198">
            <a:extLst>
              <a:ext uri="{FF2B5EF4-FFF2-40B4-BE49-F238E27FC236}">
                <a16:creationId xmlns:a16="http://schemas.microsoft.com/office/drawing/2014/main" id="{EEA817BE-1BFB-4287-B0B7-02625EB6812A}"/>
              </a:ext>
            </a:extLst>
          </p:cNvPr>
          <p:cNvGrpSpPr/>
          <p:nvPr/>
        </p:nvGrpSpPr>
        <p:grpSpPr>
          <a:xfrm>
            <a:off x="6760958" y="5858245"/>
            <a:ext cx="859772" cy="129396"/>
            <a:chOff x="6567813" y="1871932"/>
            <a:chExt cx="859772" cy="129396"/>
          </a:xfrm>
        </p:grpSpPr>
        <p:grpSp>
          <p:nvGrpSpPr>
            <p:cNvPr id="200" name="Group 199">
              <a:extLst>
                <a:ext uri="{FF2B5EF4-FFF2-40B4-BE49-F238E27FC236}">
                  <a16:creationId xmlns:a16="http://schemas.microsoft.com/office/drawing/2014/main" id="{ACD1504F-14F1-422E-A70A-9CA54F119EFE}"/>
                </a:ext>
              </a:extLst>
            </p:cNvPr>
            <p:cNvGrpSpPr/>
            <p:nvPr/>
          </p:nvGrpSpPr>
          <p:grpSpPr>
            <a:xfrm>
              <a:off x="6567813" y="1871932"/>
              <a:ext cx="859772" cy="129396"/>
              <a:chOff x="6567813" y="1871932"/>
              <a:chExt cx="859772" cy="129396"/>
            </a:xfrm>
          </p:grpSpPr>
          <p:cxnSp>
            <p:nvCxnSpPr>
              <p:cNvPr id="202" name="Straight Connector 201">
                <a:extLst>
                  <a:ext uri="{FF2B5EF4-FFF2-40B4-BE49-F238E27FC236}">
                    <a16:creationId xmlns:a16="http://schemas.microsoft.com/office/drawing/2014/main" id="{E9764D36-4049-47E3-9689-CF8646CCD356}"/>
                  </a:ext>
                </a:extLst>
              </p:cNvPr>
              <p:cNvCxnSpPr>
                <a:cxnSpLocks/>
              </p:cNvCxnSpPr>
              <p:nvPr/>
            </p:nvCxnSpPr>
            <p:spPr bwMode="auto">
              <a:xfrm>
                <a:off x="6573849" y="1932317"/>
                <a:ext cx="844868" cy="0"/>
              </a:xfrm>
              <a:prstGeom prst="line">
                <a:avLst/>
              </a:prstGeom>
              <a:noFill/>
              <a:ln w="28575" cap="flat" cmpd="sng" algn="ctr">
                <a:solidFill>
                  <a:schemeClr val="bg2"/>
                </a:solidFill>
                <a:prstDash val="solid"/>
                <a:round/>
                <a:headEnd type="none" w="med" len="med"/>
                <a:tailEnd type="none" w="med" len="med"/>
              </a:ln>
              <a:effectLst/>
            </p:spPr>
          </p:cxnSp>
          <p:cxnSp>
            <p:nvCxnSpPr>
              <p:cNvPr id="203" name="Straight Connector 202">
                <a:extLst>
                  <a:ext uri="{FF2B5EF4-FFF2-40B4-BE49-F238E27FC236}">
                    <a16:creationId xmlns:a16="http://schemas.microsoft.com/office/drawing/2014/main" id="{D973659F-001D-452C-8789-D969B4412A61}"/>
                  </a:ext>
                </a:extLst>
              </p:cNvPr>
              <p:cNvCxnSpPr/>
              <p:nvPr/>
            </p:nvCxnSpPr>
            <p:spPr bwMode="auto">
              <a:xfrm>
                <a:off x="6567813" y="1871932"/>
                <a:ext cx="0" cy="129396"/>
              </a:xfrm>
              <a:prstGeom prst="line">
                <a:avLst/>
              </a:prstGeom>
              <a:noFill/>
              <a:ln w="28575" cap="flat" cmpd="sng" algn="ctr">
                <a:solidFill>
                  <a:schemeClr val="bg2"/>
                </a:solidFill>
                <a:prstDash val="solid"/>
                <a:round/>
                <a:headEnd type="none" w="med" len="med"/>
                <a:tailEnd type="none" w="med" len="med"/>
              </a:ln>
              <a:effectLst/>
            </p:spPr>
          </p:cxnSp>
          <p:cxnSp>
            <p:nvCxnSpPr>
              <p:cNvPr id="204" name="Straight Connector 203">
                <a:extLst>
                  <a:ext uri="{FF2B5EF4-FFF2-40B4-BE49-F238E27FC236}">
                    <a16:creationId xmlns:a16="http://schemas.microsoft.com/office/drawing/2014/main" id="{C328D4AC-243F-4E27-A1DA-3350BFEE31FB}"/>
                  </a:ext>
                </a:extLst>
              </p:cNvPr>
              <p:cNvCxnSpPr/>
              <p:nvPr/>
            </p:nvCxnSpPr>
            <p:spPr bwMode="auto">
              <a:xfrm>
                <a:off x="7427585" y="1871932"/>
                <a:ext cx="0" cy="129396"/>
              </a:xfrm>
              <a:prstGeom prst="line">
                <a:avLst/>
              </a:prstGeom>
              <a:noFill/>
              <a:ln w="28575" cap="flat" cmpd="sng" algn="ctr">
                <a:solidFill>
                  <a:schemeClr val="bg2"/>
                </a:solidFill>
                <a:prstDash val="solid"/>
                <a:round/>
                <a:headEnd type="none" w="med" len="med"/>
                <a:tailEnd type="none" w="med" len="med"/>
              </a:ln>
              <a:effectLst/>
            </p:spPr>
          </p:cxnSp>
        </p:grpSp>
        <p:sp>
          <p:nvSpPr>
            <p:cNvPr id="201" name="Rectangle 200">
              <a:extLst>
                <a:ext uri="{FF2B5EF4-FFF2-40B4-BE49-F238E27FC236}">
                  <a16:creationId xmlns:a16="http://schemas.microsoft.com/office/drawing/2014/main" id="{92EF16B4-0391-4B86-97F2-8E6FE9D7DC36}"/>
                </a:ext>
              </a:extLst>
            </p:cNvPr>
            <p:cNvSpPr/>
            <p:nvPr/>
          </p:nvSpPr>
          <p:spPr bwMode="auto">
            <a:xfrm>
              <a:off x="6939455" y="1889147"/>
              <a:ext cx="94967" cy="94967"/>
            </a:xfrm>
            <a:prstGeom prst="rect">
              <a:avLst/>
            </a:prstGeom>
            <a:solidFill>
              <a:schemeClr val="bg2"/>
            </a:solidFill>
            <a:ln w="28575">
              <a:noFill/>
              <a:round/>
              <a:headEnd/>
              <a:tailE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sp>
        <p:nvSpPr>
          <p:cNvPr id="145" name="Title 1">
            <a:extLst>
              <a:ext uri="{FF2B5EF4-FFF2-40B4-BE49-F238E27FC236}">
                <a16:creationId xmlns:a16="http://schemas.microsoft.com/office/drawing/2014/main" id="{35B0AFF4-31AA-9542-B110-A7DCCD66435D}"/>
              </a:ext>
            </a:extLst>
          </p:cNvPr>
          <p:cNvSpPr txBox="1">
            <a:spLocks/>
          </p:cNvSpPr>
          <p:nvPr/>
        </p:nvSpPr>
        <p:spPr>
          <a:xfrm rot="5400000">
            <a:off x="8535010" y="3390683"/>
            <a:ext cx="4981449" cy="695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sng" strike="noStrike" kern="1200" cap="none" spc="0" normalizeH="0" baseline="0" noProof="0" dirty="0">
                <a:ln>
                  <a:noFill/>
                </a:ln>
                <a:solidFill>
                  <a:srgbClr val="70AD47">
                    <a:lumMod val="50000"/>
                  </a:srgbClr>
                </a:solidFill>
                <a:effectLst/>
                <a:uLnTx/>
                <a:uFillTx/>
                <a:latin typeface="Microsoft YaHei UI Light" panose="020B0502040204020203" pitchFamily="34" charset="-122"/>
                <a:ea typeface="Microsoft YaHei UI Light" panose="020B0502040204020203" pitchFamily="34" charset="-122"/>
                <a:cs typeface="+mj-cs"/>
              </a:rPr>
              <a:t>ECHELON-2: OS</a:t>
            </a:r>
            <a:r>
              <a:rPr kumimoji="0" lang="en-US" sz="1800" b="1" i="0" u="sng" strike="noStrike" kern="1200" cap="none" spc="0" normalizeH="0" baseline="0" noProof="0" dirty="0">
                <a:ln>
                  <a:noFill/>
                </a:ln>
                <a:solidFill>
                  <a:srgbClr val="70AD47">
                    <a:lumMod val="50000"/>
                  </a:srgbClr>
                </a:solidFill>
                <a:effectLst/>
                <a:uLnTx/>
                <a:uFillTx/>
                <a:latin typeface="Microsoft YaHei UI Light" panose="020B0502040204020203" pitchFamily="34" charset="-122"/>
                <a:ea typeface="Microsoft YaHei UI Light" panose="020B0502040204020203" pitchFamily="34" charset="-122"/>
                <a:cs typeface="+mj-cs"/>
              </a:rPr>
              <a:t> by Subgroup </a:t>
            </a:r>
            <a:endParaRPr kumimoji="0" lang="en-US" sz="2800" b="1" i="0" u="sng" strike="noStrike" kern="1200" cap="none" spc="0" normalizeH="0" baseline="0" noProof="0" dirty="0">
              <a:ln>
                <a:noFill/>
              </a:ln>
              <a:solidFill>
                <a:srgbClr val="70AD47">
                  <a:lumMod val="50000"/>
                </a:srgbClr>
              </a:solidFill>
              <a:effectLst/>
              <a:uLnTx/>
              <a:uFillTx/>
              <a:latin typeface="Microsoft YaHei UI Light" panose="020B0502040204020203" pitchFamily="34" charset="-122"/>
              <a:ea typeface="Microsoft YaHei UI Light" panose="020B0502040204020203" pitchFamily="34" charset="-122"/>
              <a:cs typeface="+mj-cs"/>
            </a:endParaRPr>
          </a:p>
        </p:txBody>
      </p:sp>
      <p:sp>
        <p:nvSpPr>
          <p:cNvPr id="146" name="Título 1">
            <a:extLst>
              <a:ext uri="{FF2B5EF4-FFF2-40B4-BE49-F238E27FC236}">
                <a16:creationId xmlns:a16="http://schemas.microsoft.com/office/drawing/2014/main" id="{601A6560-C056-9B43-BB86-BD99F50B4164}"/>
              </a:ext>
            </a:extLst>
          </p:cNvPr>
          <p:cNvSpPr txBox="1">
            <a:spLocks/>
          </p:cNvSpPr>
          <p:nvPr/>
        </p:nvSpPr>
        <p:spPr>
          <a:xfrm>
            <a:off x="0" y="-2488"/>
            <a:ext cx="9884215" cy="888314"/>
          </a:xfrm>
          <a:prstGeom prst="rect">
            <a:avLst/>
          </a:prstGeom>
          <a:solidFill>
            <a:sysClr val="window" lastClr="FFFFFF">
              <a:lumMod val="50000"/>
            </a:sys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Eras Demi ITC" panose="020B0805030504020804" pitchFamily="34" charset="0"/>
                <a:ea typeface="+mj-ea"/>
                <a:cs typeface="+mj-cs"/>
              </a:rPr>
            </a:br>
            <a:r>
              <a:rPr kumimoji="0" lang="es-ES" sz="31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Consenso PTCL – NOS de  GELL: Recomendaciones de Expertos</a:t>
            </a:r>
            <a:endParaRPr kumimoji="0" lang="es-CO"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147" name="Imagen 146">
            <a:extLst>
              <a:ext uri="{FF2B5EF4-FFF2-40B4-BE49-F238E27FC236}">
                <a16:creationId xmlns:a16="http://schemas.microsoft.com/office/drawing/2014/main" id="{567A9554-95E3-8041-8B13-0D5136A121EF}"/>
              </a:ext>
            </a:extLst>
          </p:cNvPr>
          <p:cNvPicPr>
            <a:picLocks noChangeAspect="1"/>
          </p:cNvPicPr>
          <p:nvPr/>
        </p:nvPicPr>
        <p:blipFill rotWithShape="1">
          <a:blip r:embed="rId3"/>
          <a:srcRect l="8311" t="19481" b="18610"/>
          <a:stretch/>
        </p:blipFill>
        <p:spPr>
          <a:xfrm>
            <a:off x="9964425" y="30842"/>
            <a:ext cx="2307785" cy="854984"/>
          </a:xfrm>
          <a:prstGeom prst="rect">
            <a:avLst/>
          </a:prstGeom>
        </p:spPr>
      </p:pic>
      <p:pic>
        <p:nvPicPr>
          <p:cNvPr id="148" name="Imagen 147">
            <a:extLst>
              <a:ext uri="{FF2B5EF4-FFF2-40B4-BE49-F238E27FC236}">
                <a16:creationId xmlns:a16="http://schemas.microsoft.com/office/drawing/2014/main" id="{134A787D-1764-EF46-B63A-B514B7ECBFD0}"/>
              </a:ext>
            </a:extLst>
          </p:cNvPr>
          <p:cNvPicPr>
            <a:picLocks noChangeAspect="1"/>
          </p:cNvPicPr>
          <p:nvPr/>
        </p:nvPicPr>
        <p:blipFill rotWithShape="1">
          <a:blip r:embed="rId4">
            <a:extLst>
              <a:ext uri="{28A0092B-C50C-407E-A947-70E740481C1C}">
                <a14:useLocalDpi xmlns:a14="http://schemas.microsoft.com/office/drawing/2010/main" val="0"/>
              </a:ext>
            </a:extLst>
          </a:blip>
          <a:srcRect t="45612"/>
          <a:stretch/>
        </p:blipFill>
        <p:spPr>
          <a:xfrm>
            <a:off x="0" y="6574573"/>
            <a:ext cx="12192000" cy="273325"/>
          </a:xfrm>
          <a:prstGeom prst="rect">
            <a:avLst/>
          </a:prstGeom>
        </p:spPr>
      </p:pic>
      <p:sp>
        <p:nvSpPr>
          <p:cNvPr id="149" name="CuadroTexto 148">
            <a:extLst>
              <a:ext uri="{FF2B5EF4-FFF2-40B4-BE49-F238E27FC236}">
                <a16:creationId xmlns:a16="http://schemas.microsoft.com/office/drawing/2014/main" id="{C91DD598-D4F5-2241-A635-6090AD6BE8AC}"/>
              </a:ext>
            </a:extLst>
          </p:cNvPr>
          <p:cNvSpPr txBox="1"/>
          <p:nvPr/>
        </p:nvSpPr>
        <p:spPr>
          <a:xfrm>
            <a:off x="5953654" y="6581146"/>
            <a:ext cx="6215062" cy="307777"/>
          </a:xfrm>
          <a:prstGeom prst="rect">
            <a:avLst/>
          </a:prstGeom>
          <a:noFill/>
        </p:spPr>
        <p:txBody>
          <a:bodyPr wrap="square">
            <a:spAutoFit/>
          </a:bodyPr>
          <a:lstStyle/>
          <a:p>
            <a:pPr algn="r" fontAlgn="base">
              <a:spcBef>
                <a:spcPct val="0"/>
              </a:spcBef>
              <a:spcAft>
                <a:spcPct val="0"/>
              </a:spcAft>
              <a:defRPr/>
            </a:pPr>
            <a:r>
              <a:rPr lang="en-US" altLang="en-US" sz="1400" b="1" dirty="0">
                <a:solidFill>
                  <a:prstClr val="white"/>
                </a:solidFill>
                <a:latin typeface="Microsoft YaHei UI Light" panose="020B0502040204020203" pitchFamily="34" charset="-122"/>
                <a:ea typeface="Microsoft YaHei UI Light" panose="020B0502040204020203" pitchFamily="34" charset="-122"/>
                <a:cs typeface="Arial" panose="020B0604020202020204" pitchFamily="34" charset="0"/>
              </a:rPr>
              <a:t>Horwitz. Lancet. 2018;[</a:t>
            </a:r>
            <a:r>
              <a:rPr lang="en-US" altLang="en-US" sz="1400" b="1" dirty="0" err="1">
                <a:solidFill>
                  <a:prstClr val="white"/>
                </a:solidFill>
                <a:latin typeface="Microsoft YaHei UI Light" panose="020B0502040204020203" pitchFamily="34" charset="-122"/>
                <a:ea typeface="Microsoft YaHei UI Light" panose="020B0502040204020203" pitchFamily="34" charset="-122"/>
                <a:cs typeface="Arial" panose="020B0604020202020204" pitchFamily="34" charset="0"/>
              </a:rPr>
              <a:t>Epub</a:t>
            </a:r>
            <a:r>
              <a:rPr lang="en-US" altLang="en-US" sz="1400" b="1" dirty="0">
                <a:solidFill>
                  <a:prstClr val="white"/>
                </a:solidFill>
                <a:latin typeface="Microsoft YaHei UI Light" panose="020B0502040204020203" pitchFamily="34" charset="-122"/>
                <a:ea typeface="Microsoft YaHei UI Light" panose="020B0502040204020203" pitchFamily="34" charset="-122"/>
                <a:cs typeface="Arial" panose="020B0604020202020204" pitchFamily="34" charset="0"/>
              </a:rPr>
              <a:t>].</a:t>
            </a:r>
          </a:p>
        </p:txBody>
      </p:sp>
    </p:spTree>
    <p:extLst>
      <p:ext uri="{BB962C8B-B14F-4D97-AF65-F5344CB8AC3E}">
        <p14:creationId xmlns:p14="http://schemas.microsoft.com/office/powerpoint/2010/main" val="1100645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4115CA0-DCBD-3646-911F-FAFBF5879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532185" cy="1187825"/>
          </a:xfrm>
          <a:prstGeom prst="rect">
            <a:avLst/>
          </a:prstGeom>
        </p:spPr>
      </p:pic>
      <p:pic>
        <p:nvPicPr>
          <p:cNvPr id="3" name="Imagen 2">
            <a:extLst>
              <a:ext uri="{FF2B5EF4-FFF2-40B4-BE49-F238E27FC236}">
                <a16:creationId xmlns:a16="http://schemas.microsoft.com/office/drawing/2014/main" id="{84586B1C-6303-D846-8016-30D6A40A5D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5014" y="239151"/>
            <a:ext cx="2836985" cy="948674"/>
          </a:xfrm>
          <a:prstGeom prst="rect">
            <a:avLst/>
          </a:prstGeom>
        </p:spPr>
      </p:pic>
      <p:sp>
        <p:nvSpPr>
          <p:cNvPr id="6" name="CuadroTexto 5">
            <a:extLst>
              <a:ext uri="{FF2B5EF4-FFF2-40B4-BE49-F238E27FC236}">
                <a16:creationId xmlns:a16="http://schemas.microsoft.com/office/drawing/2014/main" id="{BAD37436-6379-034C-9990-037BCDE4FC95}"/>
              </a:ext>
            </a:extLst>
          </p:cNvPr>
          <p:cNvSpPr txBox="1"/>
          <p:nvPr/>
        </p:nvSpPr>
        <p:spPr>
          <a:xfrm>
            <a:off x="2532185" y="-37849"/>
            <a:ext cx="6822829" cy="1289007"/>
          </a:xfrm>
          <a:prstGeom prst="rect">
            <a:avLst/>
          </a:prstGeom>
          <a:noFill/>
        </p:spPr>
        <p:txBody>
          <a:bodyPr wrap="square">
            <a:spAutoFit/>
          </a:bodyPr>
          <a:lstStyle/>
          <a:p>
            <a:pPr algn="ctr">
              <a:lnSpc>
                <a:spcPct val="150000"/>
              </a:lnSpc>
            </a:pPr>
            <a:r>
              <a:rPr lang="es-ES" sz="1800" b="1" kern="0" dirty="0">
                <a:effectLst/>
                <a:latin typeface="Times New Roman" panose="02020603050405020304" pitchFamily="18" charset="0"/>
              </a:rPr>
              <a:t>Respuesta 5 - ¿De acuerdo con la evidencia disponible, está indicada la valoración de respuesta temprana de tratamiento con PET </a:t>
            </a:r>
            <a:r>
              <a:rPr lang="es-ES" sz="1800" b="1" kern="0" dirty="0" err="1">
                <a:effectLst/>
                <a:latin typeface="Times New Roman" panose="02020603050405020304" pitchFamily="18" charset="0"/>
              </a:rPr>
              <a:t>Scan</a:t>
            </a:r>
            <a:r>
              <a:rPr lang="es-ES" sz="1800" b="1" kern="0" dirty="0">
                <a:effectLst/>
                <a:latin typeface="Times New Roman" panose="02020603050405020304" pitchFamily="18" charset="0"/>
              </a:rPr>
              <a:t> corporal total posterior a 2 ciclos de manejo (PET-CT2)?</a:t>
            </a:r>
            <a:endParaRPr lang="es-CO" sz="1800" b="1" kern="0" dirty="0">
              <a:effectLst/>
              <a:latin typeface="Times New Roman" panose="02020603050405020304" pitchFamily="18" charset="0"/>
            </a:endParaRPr>
          </a:p>
        </p:txBody>
      </p:sp>
      <p:pic>
        <p:nvPicPr>
          <p:cNvPr id="8" name="Imagen 7">
            <a:extLst>
              <a:ext uri="{FF2B5EF4-FFF2-40B4-BE49-F238E27FC236}">
                <a16:creationId xmlns:a16="http://schemas.microsoft.com/office/drawing/2014/main" id="{6716360B-5F71-3F40-AAD4-474AD33671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908" y="1505242"/>
            <a:ext cx="10023230" cy="5194131"/>
          </a:xfrm>
          <a:prstGeom prst="rect">
            <a:avLst/>
          </a:prstGeom>
        </p:spPr>
      </p:pic>
    </p:spTree>
    <p:extLst>
      <p:ext uri="{BB962C8B-B14F-4D97-AF65-F5344CB8AC3E}">
        <p14:creationId xmlns:p14="http://schemas.microsoft.com/office/powerpoint/2010/main" val="40690734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4115CA0-DCBD-3646-911F-FAFBF5879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532185" cy="1187825"/>
          </a:xfrm>
          <a:prstGeom prst="rect">
            <a:avLst/>
          </a:prstGeom>
        </p:spPr>
      </p:pic>
      <p:pic>
        <p:nvPicPr>
          <p:cNvPr id="3" name="Imagen 2">
            <a:extLst>
              <a:ext uri="{FF2B5EF4-FFF2-40B4-BE49-F238E27FC236}">
                <a16:creationId xmlns:a16="http://schemas.microsoft.com/office/drawing/2014/main" id="{84586B1C-6303-D846-8016-30D6A40A5D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5014" y="239151"/>
            <a:ext cx="2836985" cy="948674"/>
          </a:xfrm>
          <a:prstGeom prst="rect">
            <a:avLst/>
          </a:prstGeom>
        </p:spPr>
      </p:pic>
      <p:sp>
        <p:nvSpPr>
          <p:cNvPr id="6" name="CuadroTexto 5">
            <a:extLst>
              <a:ext uri="{FF2B5EF4-FFF2-40B4-BE49-F238E27FC236}">
                <a16:creationId xmlns:a16="http://schemas.microsoft.com/office/drawing/2014/main" id="{BAD37436-6379-034C-9990-037BCDE4FC95}"/>
              </a:ext>
            </a:extLst>
          </p:cNvPr>
          <p:cNvSpPr txBox="1"/>
          <p:nvPr/>
        </p:nvSpPr>
        <p:spPr>
          <a:xfrm>
            <a:off x="2532185" y="-37849"/>
            <a:ext cx="6822829" cy="1289007"/>
          </a:xfrm>
          <a:prstGeom prst="rect">
            <a:avLst/>
          </a:prstGeom>
          <a:noFill/>
        </p:spPr>
        <p:txBody>
          <a:bodyPr wrap="square">
            <a:spAutoFit/>
          </a:bodyPr>
          <a:lstStyle/>
          <a:p>
            <a:pPr algn="ctr">
              <a:lnSpc>
                <a:spcPct val="150000"/>
              </a:lnSpc>
            </a:pPr>
            <a:r>
              <a:rPr lang="es-ES" sz="1800" b="1" kern="0" dirty="0">
                <a:effectLst/>
                <a:latin typeface="Times New Roman" panose="02020603050405020304" pitchFamily="18" charset="0"/>
              </a:rPr>
              <a:t>Respuesta 5 - ¿De acuerdo con la evidencia disponible, está indicada la valoración de respuesta temprana de tratamiento con PET </a:t>
            </a:r>
            <a:r>
              <a:rPr lang="es-ES" sz="1800" b="1" kern="0" dirty="0" err="1">
                <a:effectLst/>
                <a:latin typeface="Times New Roman" panose="02020603050405020304" pitchFamily="18" charset="0"/>
              </a:rPr>
              <a:t>Scan</a:t>
            </a:r>
            <a:r>
              <a:rPr lang="es-ES" sz="1800" b="1" kern="0" dirty="0">
                <a:effectLst/>
                <a:latin typeface="Times New Roman" panose="02020603050405020304" pitchFamily="18" charset="0"/>
              </a:rPr>
              <a:t> corporal total posterior a 2 ciclos de manejo (PET-CT2)?</a:t>
            </a:r>
            <a:endParaRPr lang="es-CO" sz="1800" b="1" kern="0" dirty="0">
              <a:effectLst/>
              <a:latin typeface="Times New Roman" panose="02020603050405020304" pitchFamily="18" charset="0"/>
            </a:endParaRPr>
          </a:p>
        </p:txBody>
      </p:sp>
      <p:pic>
        <p:nvPicPr>
          <p:cNvPr id="4" name="Imagen 3">
            <a:extLst>
              <a:ext uri="{FF2B5EF4-FFF2-40B4-BE49-F238E27FC236}">
                <a16:creationId xmlns:a16="http://schemas.microsoft.com/office/drawing/2014/main" id="{98837AB0-FD20-3E46-8B0C-6A8A6336DB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74" y="1289006"/>
            <a:ext cx="11859064" cy="5596681"/>
          </a:xfrm>
          <a:prstGeom prst="rect">
            <a:avLst/>
          </a:prstGeom>
        </p:spPr>
      </p:pic>
    </p:spTree>
    <p:extLst>
      <p:ext uri="{BB962C8B-B14F-4D97-AF65-F5344CB8AC3E}">
        <p14:creationId xmlns:p14="http://schemas.microsoft.com/office/powerpoint/2010/main" val="1287623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4115CA0-DCBD-3646-911F-FAFBF5879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532185" cy="1187825"/>
          </a:xfrm>
          <a:prstGeom prst="rect">
            <a:avLst/>
          </a:prstGeom>
        </p:spPr>
      </p:pic>
      <p:pic>
        <p:nvPicPr>
          <p:cNvPr id="3" name="Imagen 2">
            <a:extLst>
              <a:ext uri="{FF2B5EF4-FFF2-40B4-BE49-F238E27FC236}">
                <a16:creationId xmlns:a16="http://schemas.microsoft.com/office/drawing/2014/main" id="{84586B1C-6303-D846-8016-30D6A40A5D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5014" y="239151"/>
            <a:ext cx="2836985" cy="948674"/>
          </a:xfrm>
          <a:prstGeom prst="rect">
            <a:avLst/>
          </a:prstGeom>
        </p:spPr>
      </p:pic>
      <p:sp>
        <p:nvSpPr>
          <p:cNvPr id="6" name="CuadroTexto 5">
            <a:extLst>
              <a:ext uri="{FF2B5EF4-FFF2-40B4-BE49-F238E27FC236}">
                <a16:creationId xmlns:a16="http://schemas.microsoft.com/office/drawing/2014/main" id="{BAD37436-6379-034C-9990-037BCDE4FC95}"/>
              </a:ext>
            </a:extLst>
          </p:cNvPr>
          <p:cNvSpPr txBox="1"/>
          <p:nvPr/>
        </p:nvSpPr>
        <p:spPr>
          <a:xfrm>
            <a:off x="2532185" y="-37849"/>
            <a:ext cx="6822829" cy="1289007"/>
          </a:xfrm>
          <a:prstGeom prst="rect">
            <a:avLst/>
          </a:prstGeom>
          <a:noFill/>
        </p:spPr>
        <p:txBody>
          <a:bodyPr wrap="square">
            <a:spAutoFit/>
          </a:bodyPr>
          <a:lstStyle/>
          <a:p>
            <a:pPr algn="ctr">
              <a:lnSpc>
                <a:spcPct val="150000"/>
              </a:lnSpc>
            </a:pPr>
            <a:r>
              <a:rPr lang="es-ES" sz="1800" b="1" kern="0" dirty="0">
                <a:effectLst/>
                <a:latin typeface="Times New Roman" panose="02020603050405020304" pitchFamily="18" charset="0"/>
              </a:rPr>
              <a:t>Respuesta 5 - ¿De acuerdo con la evidencia disponible, está indicada la valoración de respuesta temprana de tratamiento con PET </a:t>
            </a:r>
            <a:r>
              <a:rPr lang="es-ES" sz="1800" b="1" kern="0" dirty="0" err="1">
                <a:effectLst/>
                <a:latin typeface="Times New Roman" panose="02020603050405020304" pitchFamily="18" charset="0"/>
              </a:rPr>
              <a:t>Scan</a:t>
            </a:r>
            <a:r>
              <a:rPr lang="es-ES" sz="1800" b="1" kern="0" dirty="0">
                <a:effectLst/>
                <a:latin typeface="Times New Roman" panose="02020603050405020304" pitchFamily="18" charset="0"/>
              </a:rPr>
              <a:t> corporal total posterior a 2 ciclos de manejo (PET-CT2)?</a:t>
            </a:r>
            <a:endParaRPr lang="es-CO" sz="1800" b="1" kern="0" dirty="0">
              <a:effectLst/>
              <a:latin typeface="Times New Roman" panose="02020603050405020304" pitchFamily="18" charset="0"/>
            </a:endParaRPr>
          </a:p>
        </p:txBody>
      </p:sp>
      <p:pic>
        <p:nvPicPr>
          <p:cNvPr id="4" name="Imagen 3">
            <a:extLst>
              <a:ext uri="{FF2B5EF4-FFF2-40B4-BE49-F238E27FC236}">
                <a16:creationId xmlns:a16="http://schemas.microsoft.com/office/drawing/2014/main" id="{98F91BAB-B344-F848-BE4A-4530243596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740" y="1443750"/>
            <a:ext cx="11542053" cy="5329842"/>
          </a:xfrm>
          <a:prstGeom prst="rect">
            <a:avLst/>
          </a:prstGeom>
        </p:spPr>
      </p:pic>
    </p:spTree>
    <p:extLst>
      <p:ext uri="{BB962C8B-B14F-4D97-AF65-F5344CB8AC3E}">
        <p14:creationId xmlns:p14="http://schemas.microsoft.com/office/powerpoint/2010/main" val="7761482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D0C133A-7EEE-CC4E-A77A-75417A96ABE0}"/>
              </a:ext>
            </a:extLst>
          </p:cNvPr>
          <p:cNvSpPr txBox="1">
            <a:spLocks/>
          </p:cNvSpPr>
          <p:nvPr/>
        </p:nvSpPr>
        <p:spPr>
          <a:xfrm>
            <a:off x="0" y="-2488"/>
            <a:ext cx="9884215" cy="888314"/>
          </a:xfrm>
          <a:prstGeom prst="rect">
            <a:avLst/>
          </a:prstGeom>
          <a:solidFill>
            <a:schemeClr val="bg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Eras Demi ITC" panose="020B0805030504020804" pitchFamily="34" charset="0"/>
                <a:ea typeface="+mj-ea"/>
                <a:cs typeface="+mj-cs"/>
              </a:rPr>
            </a:br>
            <a:r>
              <a:rPr kumimoji="0" lang="es-ES" sz="31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Consenso PTCL – NOS de  GELL: Recomendaciones de Expertos</a:t>
            </a:r>
            <a:endParaRPr kumimoji="0" lang="es-CO"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5" name="Imagen 4">
            <a:extLst>
              <a:ext uri="{FF2B5EF4-FFF2-40B4-BE49-F238E27FC236}">
                <a16:creationId xmlns:a16="http://schemas.microsoft.com/office/drawing/2014/main" id="{F00E4122-6A98-B747-BE02-389164F5EB02}"/>
              </a:ext>
            </a:extLst>
          </p:cNvPr>
          <p:cNvPicPr>
            <a:picLocks noChangeAspect="1"/>
          </p:cNvPicPr>
          <p:nvPr/>
        </p:nvPicPr>
        <p:blipFill rotWithShape="1">
          <a:blip r:embed="rId3"/>
          <a:srcRect l="8311" t="19481" b="18610"/>
          <a:stretch/>
        </p:blipFill>
        <p:spPr>
          <a:xfrm>
            <a:off x="9964425" y="30842"/>
            <a:ext cx="2307785" cy="854984"/>
          </a:xfrm>
          <a:prstGeom prst="rect">
            <a:avLst/>
          </a:prstGeom>
        </p:spPr>
      </p:pic>
      <p:sp>
        <p:nvSpPr>
          <p:cNvPr id="7" name="CuadroTexto 6">
            <a:extLst>
              <a:ext uri="{FF2B5EF4-FFF2-40B4-BE49-F238E27FC236}">
                <a16:creationId xmlns:a16="http://schemas.microsoft.com/office/drawing/2014/main" id="{4491B4DB-9DC4-1447-BCB2-BC95BC4D851B}"/>
              </a:ext>
            </a:extLst>
          </p:cNvPr>
          <p:cNvSpPr txBox="1"/>
          <p:nvPr/>
        </p:nvSpPr>
        <p:spPr>
          <a:xfrm>
            <a:off x="128587" y="6140564"/>
            <a:ext cx="1193482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mn-cs"/>
              </a:rPr>
              <a:t>Respuesta 5 - ¿De acuerdo con la evidencia disponible, está indicada la valoración de respuesta temprana de tratamiento con PET </a:t>
            </a:r>
            <a:r>
              <a:rPr kumimoji="0" lang="es-ES" sz="20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mn-cs"/>
              </a:rPr>
              <a:t>Scan</a:t>
            </a:r>
            <a:r>
              <a:rPr kumimoji="0" lang="es-ES" sz="2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mn-cs"/>
              </a:rPr>
              <a:t> corporal total posterior a 2 ciclos de manejo (PET-CT2)?</a:t>
            </a:r>
            <a:endParaRPr kumimoji="0" lang="es-CO" sz="2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mn-cs"/>
            </a:endParaRPr>
          </a:p>
        </p:txBody>
      </p:sp>
      <p:pic>
        <p:nvPicPr>
          <p:cNvPr id="3" name="Imagen 2">
            <a:extLst>
              <a:ext uri="{FF2B5EF4-FFF2-40B4-BE49-F238E27FC236}">
                <a16:creationId xmlns:a16="http://schemas.microsoft.com/office/drawing/2014/main" id="{09AC93BF-CCD0-8849-B680-BBED8BC286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5826"/>
            <a:ext cx="9884215" cy="854984"/>
          </a:xfrm>
          <a:prstGeom prst="rect">
            <a:avLst/>
          </a:prstGeom>
        </p:spPr>
      </p:pic>
      <p:sp>
        <p:nvSpPr>
          <p:cNvPr id="8" name="CuadroTexto 7">
            <a:extLst>
              <a:ext uri="{FF2B5EF4-FFF2-40B4-BE49-F238E27FC236}">
                <a16:creationId xmlns:a16="http://schemas.microsoft.com/office/drawing/2014/main" id="{CF8D39C1-6040-CB4C-8D54-2C52FABF1BC0}"/>
              </a:ext>
            </a:extLst>
          </p:cNvPr>
          <p:cNvSpPr txBox="1"/>
          <p:nvPr/>
        </p:nvSpPr>
        <p:spPr>
          <a:xfrm>
            <a:off x="5691187" y="990152"/>
            <a:ext cx="6215062" cy="646331"/>
          </a:xfrm>
          <a:prstGeom prst="rect">
            <a:avLst/>
          </a:prstGeom>
          <a:noFill/>
        </p:spPr>
        <p:txBody>
          <a:bodyPr wrap="square">
            <a:spAutoFit/>
          </a:bodyPr>
          <a:lstStyle/>
          <a:p>
            <a:pPr algn="r"/>
            <a:r>
              <a:rPr lang="es-CO" b="1" dirty="0"/>
              <a:t>J </a:t>
            </a:r>
            <a:r>
              <a:rPr lang="es-CO" b="1" dirty="0" err="1"/>
              <a:t>Nucl</a:t>
            </a:r>
            <a:r>
              <a:rPr lang="es-CO" b="1" dirty="0"/>
              <a:t> </a:t>
            </a:r>
            <a:r>
              <a:rPr lang="es-CO" b="1" dirty="0" err="1"/>
              <a:t>Med</a:t>
            </a:r>
            <a:r>
              <a:rPr lang="es-CO" b="1" dirty="0"/>
              <a:t> 2018; </a:t>
            </a:r>
          </a:p>
          <a:p>
            <a:pPr algn="r"/>
            <a:r>
              <a:rPr lang="es-CO" b="1" dirty="0"/>
              <a:t>59:589–595 </a:t>
            </a:r>
          </a:p>
        </p:txBody>
      </p:sp>
      <p:pic>
        <p:nvPicPr>
          <p:cNvPr id="9" name="Imagen 8">
            <a:extLst>
              <a:ext uri="{FF2B5EF4-FFF2-40B4-BE49-F238E27FC236}">
                <a16:creationId xmlns:a16="http://schemas.microsoft.com/office/drawing/2014/main" id="{117B6562-7F3F-454B-AC10-1E5DA057A3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74140"/>
            <a:ext cx="12191999" cy="4366424"/>
          </a:xfrm>
          <a:prstGeom prst="rect">
            <a:avLst/>
          </a:prstGeom>
        </p:spPr>
      </p:pic>
    </p:spTree>
    <p:extLst>
      <p:ext uri="{BB962C8B-B14F-4D97-AF65-F5344CB8AC3E}">
        <p14:creationId xmlns:p14="http://schemas.microsoft.com/office/powerpoint/2010/main" val="26898955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D0C133A-7EEE-CC4E-A77A-75417A96ABE0}"/>
              </a:ext>
            </a:extLst>
          </p:cNvPr>
          <p:cNvSpPr txBox="1">
            <a:spLocks/>
          </p:cNvSpPr>
          <p:nvPr/>
        </p:nvSpPr>
        <p:spPr>
          <a:xfrm>
            <a:off x="0" y="-2488"/>
            <a:ext cx="9884215" cy="888314"/>
          </a:xfrm>
          <a:prstGeom prst="rect">
            <a:avLst/>
          </a:prstGeom>
          <a:solidFill>
            <a:schemeClr val="bg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Eras Demi ITC" panose="020B0805030504020804" pitchFamily="34" charset="0"/>
                <a:ea typeface="+mj-ea"/>
                <a:cs typeface="+mj-cs"/>
              </a:rPr>
            </a:br>
            <a:r>
              <a:rPr kumimoji="0" lang="es-ES" sz="31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Consenso PTCL – NOS de  GELL: Recomendaciones de Expertos</a:t>
            </a:r>
            <a:endParaRPr kumimoji="0" lang="es-CO"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5" name="Imagen 4">
            <a:extLst>
              <a:ext uri="{FF2B5EF4-FFF2-40B4-BE49-F238E27FC236}">
                <a16:creationId xmlns:a16="http://schemas.microsoft.com/office/drawing/2014/main" id="{F00E4122-6A98-B747-BE02-389164F5EB02}"/>
              </a:ext>
            </a:extLst>
          </p:cNvPr>
          <p:cNvPicPr>
            <a:picLocks noChangeAspect="1"/>
          </p:cNvPicPr>
          <p:nvPr/>
        </p:nvPicPr>
        <p:blipFill rotWithShape="1">
          <a:blip r:embed="rId3"/>
          <a:srcRect l="8311" t="19481" b="18610"/>
          <a:stretch/>
        </p:blipFill>
        <p:spPr>
          <a:xfrm>
            <a:off x="9964425" y="30842"/>
            <a:ext cx="2307785" cy="854984"/>
          </a:xfrm>
          <a:prstGeom prst="rect">
            <a:avLst/>
          </a:prstGeom>
        </p:spPr>
      </p:pic>
      <p:sp>
        <p:nvSpPr>
          <p:cNvPr id="7" name="CuadroTexto 6">
            <a:extLst>
              <a:ext uri="{FF2B5EF4-FFF2-40B4-BE49-F238E27FC236}">
                <a16:creationId xmlns:a16="http://schemas.microsoft.com/office/drawing/2014/main" id="{4491B4DB-9DC4-1447-BCB2-BC95BC4D851B}"/>
              </a:ext>
            </a:extLst>
          </p:cNvPr>
          <p:cNvSpPr txBox="1"/>
          <p:nvPr/>
        </p:nvSpPr>
        <p:spPr>
          <a:xfrm>
            <a:off x="128587" y="6140564"/>
            <a:ext cx="1193482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mn-cs"/>
              </a:rPr>
              <a:t>Respuesta 5 - ¿De acuerdo con la evidencia disponible, está indicada la valoración de respuesta temprana de tratamiento con PET </a:t>
            </a:r>
            <a:r>
              <a:rPr kumimoji="0" lang="es-ES" sz="20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mn-cs"/>
              </a:rPr>
              <a:t>Scan</a:t>
            </a:r>
            <a:r>
              <a:rPr kumimoji="0" lang="es-ES" sz="2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mn-cs"/>
              </a:rPr>
              <a:t> corporal total posterior a 2 ciclos de manejo (PET-CT2)?</a:t>
            </a:r>
            <a:endParaRPr kumimoji="0" lang="es-CO" sz="2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mn-cs"/>
            </a:endParaRPr>
          </a:p>
        </p:txBody>
      </p:sp>
      <p:pic>
        <p:nvPicPr>
          <p:cNvPr id="3" name="Imagen 2">
            <a:extLst>
              <a:ext uri="{FF2B5EF4-FFF2-40B4-BE49-F238E27FC236}">
                <a16:creationId xmlns:a16="http://schemas.microsoft.com/office/drawing/2014/main" id="{09AC93BF-CCD0-8849-B680-BBED8BC286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5826"/>
            <a:ext cx="9884215" cy="854984"/>
          </a:xfrm>
          <a:prstGeom prst="rect">
            <a:avLst/>
          </a:prstGeom>
        </p:spPr>
      </p:pic>
      <p:sp>
        <p:nvSpPr>
          <p:cNvPr id="8" name="CuadroTexto 7">
            <a:extLst>
              <a:ext uri="{FF2B5EF4-FFF2-40B4-BE49-F238E27FC236}">
                <a16:creationId xmlns:a16="http://schemas.microsoft.com/office/drawing/2014/main" id="{CF8D39C1-6040-CB4C-8D54-2C52FABF1BC0}"/>
              </a:ext>
            </a:extLst>
          </p:cNvPr>
          <p:cNvSpPr txBox="1"/>
          <p:nvPr/>
        </p:nvSpPr>
        <p:spPr>
          <a:xfrm>
            <a:off x="5691187" y="990152"/>
            <a:ext cx="6215062" cy="6463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black"/>
                </a:solidFill>
                <a:effectLst/>
                <a:uLnTx/>
                <a:uFillTx/>
                <a:latin typeface="Calibri" panose="020F0502020204030204"/>
                <a:ea typeface="+mn-ea"/>
                <a:cs typeface="+mn-cs"/>
              </a:rPr>
              <a:t>J </a:t>
            </a:r>
            <a:r>
              <a:rPr kumimoji="0" lang="es-CO" sz="1800" b="1" i="0" u="none" strike="noStrike" kern="1200" cap="none" spc="0" normalizeH="0" baseline="0" noProof="0" dirty="0" err="1">
                <a:ln>
                  <a:noFill/>
                </a:ln>
                <a:solidFill>
                  <a:prstClr val="black"/>
                </a:solidFill>
                <a:effectLst/>
                <a:uLnTx/>
                <a:uFillTx/>
                <a:latin typeface="Calibri" panose="020F0502020204030204"/>
                <a:ea typeface="+mn-ea"/>
                <a:cs typeface="+mn-cs"/>
              </a:rPr>
              <a:t>Nucl</a:t>
            </a:r>
            <a:r>
              <a:rPr kumimoji="0" lang="es-CO"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CO" sz="1800" b="1" i="0" u="none" strike="noStrike" kern="1200" cap="none" spc="0" normalizeH="0" baseline="0" noProof="0" dirty="0" err="1">
                <a:ln>
                  <a:noFill/>
                </a:ln>
                <a:solidFill>
                  <a:prstClr val="black"/>
                </a:solidFill>
                <a:effectLst/>
                <a:uLnTx/>
                <a:uFillTx/>
                <a:latin typeface="Calibri" panose="020F0502020204030204"/>
                <a:ea typeface="+mn-ea"/>
                <a:cs typeface="+mn-cs"/>
              </a:rPr>
              <a:t>Med</a:t>
            </a:r>
            <a:r>
              <a:rPr kumimoji="0" lang="es-CO" sz="1800" b="1" i="0" u="none" strike="noStrike" kern="1200" cap="none" spc="0" normalizeH="0" baseline="0" noProof="0" dirty="0">
                <a:ln>
                  <a:noFill/>
                </a:ln>
                <a:solidFill>
                  <a:prstClr val="black"/>
                </a:solidFill>
                <a:effectLst/>
                <a:uLnTx/>
                <a:uFillTx/>
                <a:latin typeface="Calibri" panose="020F0502020204030204"/>
                <a:ea typeface="+mn-ea"/>
                <a:cs typeface="+mn-cs"/>
              </a:rPr>
              <a:t> 2018;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black"/>
                </a:solidFill>
                <a:effectLst/>
                <a:uLnTx/>
                <a:uFillTx/>
                <a:latin typeface="Calibri" panose="020F0502020204030204"/>
                <a:ea typeface="+mn-ea"/>
                <a:cs typeface="+mn-cs"/>
              </a:rPr>
              <a:t>59:589–595 </a:t>
            </a:r>
          </a:p>
        </p:txBody>
      </p:sp>
      <p:pic>
        <p:nvPicPr>
          <p:cNvPr id="6" name="Imagen 5">
            <a:extLst>
              <a:ext uri="{FF2B5EF4-FFF2-40B4-BE49-F238E27FC236}">
                <a16:creationId xmlns:a16="http://schemas.microsoft.com/office/drawing/2014/main" id="{F3A9B9DC-7962-ED45-94D5-FD7F5BE47D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28763"/>
            <a:ext cx="9884215" cy="4611801"/>
          </a:xfrm>
          <a:prstGeom prst="rect">
            <a:avLst/>
          </a:prstGeom>
        </p:spPr>
      </p:pic>
    </p:spTree>
    <p:extLst>
      <p:ext uri="{BB962C8B-B14F-4D97-AF65-F5344CB8AC3E}">
        <p14:creationId xmlns:p14="http://schemas.microsoft.com/office/powerpoint/2010/main" val="23647379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D0C133A-7EEE-CC4E-A77A-75417A96ABE0}"/>
              </a:ext>
            </a:extLst>
          </p:cNvPr>
          <p:cNvSpPr txBox="1">
            <a:spLocks/>
          </p:cNvSpPr>
          <p:nvPr/>
        </p:nvSpPr>
        <p:spPr>
          <a:xfrm>
            <a:off x="0" y="-2488"/>
            <a:ext cx="9884215" cy="888314"/>
          </a:xfrm>
          <a:prstGeom prst="rect">
            <a:avLst/>
          </a:prstGeom>
          <a:solidFill>
            <a:schemeClr val="bg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Eras Demi ITC" panose="020B0805030504020804" pitchFamily="34" charset="0"/>
                <a:ea typeface="+mj-ea"/>
                <a:cs typeface="+mj-cs"/>
              </a:rPr>
            </a:br>
            <a:r>
              <a:rPr kumimoji="0" lang="es-ES" sz="31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Consenso PTCL – NOS de  GELL: Recomendaciones de Expertos</a:t>
            </a:r>
            <a:endParaRPr kumimoji="0" lang="es-CO"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5" name="Imagen 4">
            <a:extLst>
              <a:ext uri="{FF2B5EF4-FFF2-40B4-BE49-F238E27FC236}">
                <a16:creationId xmlns:a16="http://schemas.microsoft.com/office/drawing/2014/main" id="{F00E4122-6A98-B747-BE02-389164F5EB02}"/>
              </a:ext>
            </a:extLst>
          </p:cNvPr>
          <p:cNvPicPr>
            <a:picLocks noChangeAspect="1"/>
          </p:cNvPicPr>
          <p:nvPr/>
        </p:nvPicPr>
        <p:blipFill rotWithShape="1">
          <a:blip r:embed="rId3"/>
          <a:srcRect l="8311" t="19481" b="18610"/>
          <a:stretch/>
        </p:blipFill>
        <p:spPr>
          <a:xfrm>
            <a:off x="9964425" y="30842"/>
            <a:ext cx="2307785" cy="854984"/>
          </a:xfrm>
          <a:prstGeom prst="rect">
            <a:avLst/>
          </a:prstGeom>
        </p:spPr>
      </p:pic>
      <p:sp>
        <p:nvSpPr>
          <p:cNvPr id="7" name="CuadroTexto 6">
            <a:extLst>
              <a:ext uri="{FF2B5EF4-FFF2-40B4-BE49-F238E27FC236}">
                <a16:creationId xmlns:a16="http://schemas.microsoft.com/office/drawing/2014/main" id="{4491B4DB-9DC4-1447-BCB2-BC95BC4D851B}"/>
              </a:ext>
            </a:extLst>
          </p:cNvPr>
          <p:cNvSpPr txBox="1"/>
          <p:nvPr/>
        </p:nvSpPr>
        <p:spPr>
          <a:xfrm>
            <a:off x="128587" y="6140564"/>
            <a:ext cx="1193482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mn-cs"/>
              </a:rPr>
              <a:t>Respuesta 5 - ¿De acuerdo con la evidencia disponible, está indicada la valoración de respuesta temprana de tratamiento con PET </a:t>
            </a:r>
            <a:r>
              <a:rPr kumimoji="0" lang="es-ES" sz="20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mn-cs"/>
              </a:rPr>
              <a:t>Scan</a:t>
            </a:r>
            <a:r>
              <a:rPr kumimoji="0" lang="es-ES" sz="2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mn-cs"/>
              </a:rPr>
              <a:t> corporal total posterior a 2 ciclos de manejo (PET-CT2)?</a:t>
            </a:r>
            <a:endParaRPr kumimoji="0" lang="es-CO" sz="2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mn-cs"/>
            </a:endParaRPr>
          </a:p>
        </p:txBody>
      </p:sp>
      <p:pic>
        <p:nvPicPr>
          <p:cNvPr id="3" name="Imagen 2">
            <a:extLst>
              <a:ext uri="{FF2B5EF4-FFF2-40B4-BE49-F238E27FC236}">
                <a16:creationId xmlns:a16="http://schemas.microsoft.com/office/drawing/2014/main" id="{09AC93BF-CCD0-8849-B680-BBED8BC286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5826"/>
            <a:ext cx="9884215" cy="854984"/>
          </a:xfrm>
          <a:prstGeom prst="rect">
            <a:avLst/>
          </a:prstGeom>
        </p:spPr>
      </p:pic>
      <p:sp>
        <p:nvSpPr>
          <p:cNvPr id="8" name="CuadroTexto 7">
            <a:extLst>
              <a:ext uri="{FF2B5EF4-FFF2-40B4-BE49-F238E27FC236}">
                <a16:creationId xmlns:a16="http://schemas.microsoft.com/office/drawing/2014/main" id="{CF8D39C1-6040-CB4C-8D54-2C52FABF1BC0}"/>
              </a:ext>
            </a:extLst>
          </p:cNvPr>
          <p:cNvSpPr txBox="1"/>
          <p:nvPr/>
        </p:nvSpPr>
        <p:spPr>
          <a:xfrm>
            <a:off x="5691187" y="990152"/>
            <a:ext cx="6215062" cy="6463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black"/>
                </a:solidFill>
                <a:effectLst/>
                <a:uLnTx/>
                <a:uFillTx/>
                <a:latin typeface="Calibri" panose="020F0502020204030204"/>
                <a:ea typeface="+mn-ea"/>
                <a:cs typeface="+mn-cs"/>
              </a:rPr>
              <a:t>J </a:t>
            </a:r>
            <a:r>
              <a:rPr kumimoji="0" lang="es-CO" sz="1800" b="1" i="0" u="none" strike="noStrike" kern="1200" cap="none" spc="0" normalizeH="0" baseline="0" noProof="0" dirty="0" err="1">
                <a:ln>
                  <a:noFill/>
                </a:ln>
                <a:solidFill>
                  <a:prstClr val="black"/>
                </a:solidFill>
                <a:effectLst/>
                <a:uLnTx/>
                <a:uFillTx/>
                <a:latin typeface="Calibri" panose="020F0502020204030204"/>
                <a:ea typeface="+mn-ea"/>
                <a:cs typeface="+mn-cs"/>
              </a:rPr>
              <a:t>Nucl</a:t>
            </a:r>
            <a:r>
              <a:rPr kumimoji="0" lang="es-CO"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CO" sz="1800" b="1" i="0" u="none" strike="noStrike" kern="1200" cap="none" spc="0" normalizeH="0" baseline="0" noProof="0" dirty="0" err="1">
                <a:ln>
                  <a:noFill/>
                </a:ln>
                <a:solidFill>
                  <a:prstClr val="black"/>
                </a:solidFill>
                <a:effectLst/>
                <a:uLnTx/>
                <a:uFillTx/>
                <a:latin typeface="Calibri" panose="020F0502020204030204"/>
                <a:ea typeface="+mn-ea"/>
                <a:cs typeface="+mn-cs"/>
              </a:rPr>
              <a:t>Med</a:t>
            </a:r>
            <a:r>
              <a:rPr kumimoji="0" lang="es-CO" sz="1800" b="1" i="0" u="none" strike="noStrike" kern="1200" cap="none" spc="0" normalizeH="0" baseline="0" noProof="0" dirty="0">
                <a:ln>
                  <a:noFill/>
                </a:ln>
                <a:solidFill>
                  <a:prstClr val="black"/>
                </a:solidFill>
                <a:effectLst/>
                <a:uLnTx/>
                <a:uFillTx/>
                <a:latin typeface="Calibri" panose="020F0502020204030204"/>
                <a:ea typeface="+mn-ea"/>
                <a:cs typeface="+mn-cs"/>
              </a:rPr>
              <a:t> 2018;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black"/>
                </a:solidFill>
                <a:effectLst/>
                <a:uLnTx/>
                <a:uFillTx/>
                <a:latin typeface="Calibri" panose="020F0502020204030204"/>
                <a:ea typeface="+mn-ea"/>
                <a:cs typeface="+mn-cs"/>
              </a:rPr>
              <a:t>59:589–595 </a:t>
            </a:r>
          </a:p>
        </p:txBody>
      </p:sp>
      <p:pic>
        <p:nvPicPr>
          <p:cNvPr id="6" name="Imagen 5">
            <a:extLst>
              <a:ext uri="{FF2B5EF4-FFF2-40B4-BE49-F238E27FC236}">
                <a16:creationId xmlns:a16="http://schemas.microsoft.com/office/drawing/2014/main" id="{E8B6032B-4DA6-D44E-A18D-8DB42A81F8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636482"/>
            <a:ext cx="9884215" cy="4504081"/>
          </a:xfrm>
          <a:prstGeom prst="rect">
            <a:avLst/>
          </a:prstGeom>
        </p:spPr>
      </p:pic>
    </p:spTree>
    <p:extLst>
      <p:ext uri="{BB962C8B-B14F-4D97-AF65-F5344CB8AC3E}">
        <p14:creationId xmlns:p14="http://schemas.microsoft.com/office/powerpoint/2010/main" val="3694860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D0C133A-7EEE-CC4E-A77A-75417A96ABE0}"/>
              </a:ext>
            </a:extLst>
          </p:cNvPr>
          <p:cNvSpPr txBox="1">
            <a:spLocks/>
          </p:cNvSpPr>
          <p:nvPr/>
        </p:nvSpPr>
        <p:spPr>
          <a:xfrm>
            <a:off x="0" y="-2488"/>
            <a:ext cx="9884215" cy="888314"/>
          </a:xfrm>
          <a:prstGeom prst="rect">
            <a:avLst/>
          </a:prstGeom>
          <a:solidFill>
            <a:schemeClr val="bg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Eras Demi ITC" panose="020B0805030504020804" pitchFamily="34" charset="0"/>
                <a:ea typeface="+mj-ea"/>
                <a:cs typeface="+mj-cs"/>
              </a:rPr>
            </a:br>
            <a:r>
              <a:rPr kumimoji="0" lang="es-ES" sz="31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Consenso PTCL – NOS de  GELL: Recomendaciones de Expertos</a:t>
            </a:r>
            <a:endParaRPr kumimoji="0" lang="es-CO"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5" name="Imagen 4">
            <a:extLst>
              <a:ext uri="{FF2B5EF4-FFF2-40B4-BE49-F238E27FC236}">
                <a16:creationId xmlns:a16="http://schemas.microsoft.com/office/drawing/2014/main" id="{F00E4122-6A98-B747-BE02-389164F5EB02}"/>
              </a:ext>
            </a:extLst>
          </p:cNvPr>
          <p:cNvPicPr>
            <a:picLocks noChangeAspect="1"/>
          </p:cNvPicPr>
          <p:nvPr/>
        </p:nvPicPr>
        <p:blipFill rotWithShape="1">
          <a:blip r:embed="rId3"/>
          <a:srcRect l="8311" t="19481" b="18610"/>
          <a:stretch/>
        </p:blipFill>
        <p:spPr>
          <a:xfrm>
            <a:off x="9964425" y="30842"/>
            <a:ext cx="2307785" cy="854984"/>
          </a:xfrm>
          <a:prstGeom prst="rect">
            <a:avLst/>
          </a:prstGeom>
        </p:spPr>
      </p:pic>
      <p:sp>
        <p:nvSpPr>
          <p:cNvPr id="7" name="CuadroTexto 6">
            <a:extLst>
              <a:ext uri="{FF2B5EF4-FFF2-40B4-BE49-F238E27FC236}">
                <a16:creationId xmlns:a16="http://schemas.microsoft.com/office/drawing/2014/main" id="{4491B4DB-9DC4-1447-BCB2-BC95BC4D851B}"/>
              </a:ext>
            </a:extLst>
          </p:cNvPr>
          <p:cNvSpPr txBox="1"/>
          <p:nvPr/>
        </p:nvSpPr>
        <p:spPr>
          <a:xfrm>
            <a:off x="128587" y="6140564"/>
            <a:ext cx="1193482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mn-cs"/>
              </a:rPr>
              <a:t>Respuesta 5 - ¿De acuerdo con la evidencia disponible, está indicada la valoración de respuesta temprana de tratamiento con PET </a:t>
            </a:r>
            <a:r>
              <a:rPr kumimoji="0" lang="es-ES" sz="20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mn-cs"/>
              </a:rPr>
              <a:t>Scan</a:t>
            </a:r>
            <a:r>
              <a:rPr kumimoji="0" lang="es-ES" sz="2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mn-cs"/>
              </a:rPr>
              <a:t> corporal total posterior a 2 ciclos de manejo (PET-CT2)?</a:t>
            </a:r>
            <a:endParaRPr kumimoji="0" lang="es-CO" sz="2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mn-cs"/>
            </a:endParaRPr>
          </a:p>
        </p:txBody>
      </p:sp>
      <p:pic>
        <p:nvPicPr>
          <p:cNvPr id="3" name="Imagen 2">
            <a:extLst>
              <a:ext uri="{FF2B5EF4-FFF2-40B4-BE49-F238E27FC236}">
                <a16:creationId xmlns:a16="http://schemas.microsoft.com/office/drawing/2014/main" id="{09AC93BF-CCD0-8849-B680-BBED8BC286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5826"/>
            <a:ext cx="9884215" cy="854984"/>
          </a:xfrm>
          <a:prstGeom prst="rect">
            <a:avLst/>
          </a:prstGeom>
        </p:spPr>
      </p:pic>
      <p:sp>
        <p:nvSpPr>
          <p:cNvPr id="8" name="CuadroTexto 7">
            <a:extLst>
              <a:ext uri="{FF2B5EF4-FFF2-40B4-BE49-F238E27FC236}">
                <a16:creationId xmlns:a16="http://schemas.microsoft.com/office/drawing/2014/main" id="{CF8D39C1-6040-CB4C-8D54-2C52FABF1BC0}"/>
              </a:ext>
            </a:extLst>
          </p:cNvPr>
          <p:cNvSpPr txBox="1"/>
          <p:nvPr/>
        </p:nvSpPr>
        <p:spPr>
          <a:xfrm>
            <a:off x="5691187" y="990152"/>
            <a:ext cx="6215062" cy="6463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black"/>
                </a:solidFill>
                <a:effectLst/>
                <a:uLnTx/>
                <a:uFillTx/>
                <a:latin typeface="Calibri" panose="020F0502020204030204"/>
                <a:ea typeface="+mn-ea"/>
                <a:cs typeface="+mn-cs"/>
              </a:rPr>
              <a:t>J </a:t>
            </a:r>
            <a:r>
              <a:rPr kumimoji="0" lang="es-CO" sz="1800" b="1" i="0" u="none" strike="noStrike" kern="1200" cap="none" spc="0" normalizeH="0" baseline="0" noProof="0" dirty="0" err="1">
                <a:ln>
                  <a:noFill/>
                </a:ln>
                <a:solidFill>
                  <a:prstClr val="black"/>
                </a:solidFill>
                <a:effectLst/>
                <a:uLnTx/>
                <a:uFillTx/>
                <a:latin typeface="Calibri" panose="020F0502020204030204"/>
                <a:ea typeface="+mn-ea"/>
                <a:cs typeface="+mn-cs"/>
              </a:rPr>
              <a:t>Nucl</a:t>
            </a:r>
            <a:r>
              <a:rPr kumimoji="0" lang="es-CO"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CO" sz="1800" b="1" i="0" u="none" strike="noStrike" kern="1200" cap="none" spc="0" normalizeH="0" baseline="0" noProof="0" dirty="0" err="1">
                <a:ln>
                  <a:noFill/>
                </a:ln>
                <a:solidFill>
                  <a:prstClr val="black"/>
                </a:solidFill>
                <a:effectLst/>
                <a:uLnTx/>
                <a:uFillTx/>
                <a:latin typeface="Calibri" panose="020F0502020204030204"/>
                <a:ea typeface="+mn-ea"/>
                <a:cs typeface="+mn-cs"/>
              </a:rPr>
              <a:t>Med</a:t>
            </a:r>
            <a:r>
              <a:rPr kumimoji="0" lang="es-CO" sz="1800" b="1" i="0" u="none" strike="noStrike" kern="1200" cap="none" spc="0" normalizeH="0" baseline="0" noProof="0" dirty="0">
                <a:ln>
                  <a:noFill/>
                </a:ln>
                <a:solidFill>
                  <a:prstClr val="black"/>
                </a:solidFill>
                <a:effectLst/>
                <a:uLnTx/>
                <a:uFillTx/>
                <a:latin typeface="Calibri" panose="020F0502020204030204"/>
                <a:ea typeface="+mn-ea"/>
                <a:cs typeface="+mn-cs"/>
              </a:rPr>
              <a:t> 2018;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black"/>
                </a:solidFill>
                <a:effectLst/>
                <a:uLnTx/>
                <a:uFillTx/>
                <a:latin typeface="Calibri" panose="020F0502020204030204"/>
                <a:ea typeface="+mn-ea"/>
                <a:cs typeface="+mn-cs"/>
              </a:rPr>
              <a:t>59:589–595 </a:t>
            </a:r>
          </a:p>
        </p:txBody>
      </p:sp>
      <p:pic>
        <p:nvPicPr>
          <p:cNvPr id="6" name="Imagen 5">
            <a:extLst>
              <a:ext uri="{FF2B5EF4-FFF2-40B4-BE49-F238E27FC236}">
                <a16:creationId xmlns:a16="http://schemas.microsoft.com/office/drawing/2014/main" id="{98262B5E-F77E-8243-8EC5-4E7BF30DF8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95806"/>
            <a:ext cx="12192000" cy="4344757"/>
          </a:xfrm>
          <a:prstGeom prst="rect">
            <a:avLst/>
          </a:prstGeom>
        </p:spPr>
      </p:pic>
    </p:spTree>
    <p:extLst>
      <p:ext uri="{BB962C8B-B14F-4D97-AF65-F5344CB8AC3E}">
        <p14:creationId xmlns:p14="http://schemas.microsoft.com/office/powerpoint/2010/main" val="252074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D0C133A-7EEE-CC4E-A77A-75417A96ABE0}"/>
              </a:ext>
            </a:extLst>
          </p:cNvPr>
          <p:cNvSpPr txBox="1">
            <a:spLocks/>
          </p:cNvSpPr>
          <p:nvPr/>
        </p:nvSpPr>
        <p:spPr>
          <a:xfrm>
            <a:off x="0" y="-2488"/>
            <a:ext cx="9884215" cy="888314"/>
          </a:xfrm>
          <a:prstGeom prst="rect">
            <a:avLst/>
          </a:prstGeom>
          <a:solidFill>
            <a:schemeClr val="bg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Eras Demi ITC" panose="020B0805030504020804" pitchFamily="34" charset="0"/>
                <a:ea typeface="+mj-ea"/>
                <a:cs typeface="+mj-cs"/>
              </a:rPr>
            </a:br>
            <a:r>
              <a:rPr kumimoji="0" lang="es-ES" sz="31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Consenso PTCL – NOS de  GELL: Recomendaciones de Expertos</a:t>
            </a:r>
            <a:endParaRPr kumimoji="0" lang="es-CO"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5" name="Imagen 4">
            <a:extLst>
              <a:ext uri="{FF2B5EF4-FFF2-40B4-BE49-F238E27FC236}">
                <a16:creationId xmlns:a16="http://schemas.microsoft.com/office/drawing/2014/main" id="{F00E4122-6A98-B747-BE02-389164F5EB02}"/>
              </a:ext>
            </a:extLst>
          </p:cNvPr>
          <p:cNvPicPr>
            <a:picLocks noChangeAspect="1"/>
          </p:cNvPicPr>
          <p:nvPr/>
        </p:nvPicPr>
        <p:blipFill rotWithShape="1">
          <a:blip r:embed="rId3"/>
          <a:srcRect l="8311" t="19481" b="18610"/>
          <a:stretch/>
        </p:blipFill>
        <p:spPr>
          <a:xfrm>
            <a:off x="9964425" y="30842"/>
            <a:ext cx="2307785" cy="854984"/>
          </a:xfrm>
          <a:prstGeom prst="rect">
            <a:avLst/>
          </a:prstGeom>
        </p:spPr>
      </p:pic>
      <p:sp>
        <p:nvSpPr>
          <p:cNvPr id="7" name="CuadroTexto 6">
            <a:extLst>
              <a:ext uri="{FF2B5EF4-FFF2-40B4-BE49-F238E27FC236}">
                <a16:creationId xmlns:a16="http://schemas.microsoft.com/office/drawing/2014/main" id="{4491B4DB-9DC4-1447-BCB2-BC95BC4D851B}"/>
              </a:ext>
            </a:extLst>
          </p:cNvPr>
          <p:cNvSpPr txBox="1"/>
          <p:nvPr/>
        </p:nvSpPr>
        <p:spPr>
          <a:xfrm>
            <a:off x="0" y="885826"/>
            <a:ext cx="11934825" cy="960328"/>
          </a:xfrm>
          <a:prstGeom prst="rect">
            <a:avLst/>
          </a:prstGeom>
          <a:noFill/>
        </p:spPr>
        <p:txBody>
          <a:bodyPr wrap="square">
            <a:spAutoFit/>
          </a:bodyPr>
          <a:lstStyle/>
          <a:p>
            <a:pPr algn="ctr">
              <a:lnSpc>
                <a:spcPct val="150000"/>
              </a:lnSpc>
            </a:pPr>
            <a:r>
              <a:rPr lang="es-ES" sz="2000" b="1" u="sng" kern="0" dirty="0">
                <a:solidFill>
                  <a:schemeClr val="accent6">
                    <a:lumMod val="50000"/>
                  </a:schemeClr>
                </a:solidFill>
                <a:effectLst/>
                <a:latin typeface="Times New Roman" panose="02020603050405020304" pitchFamily="18" charset="0"/>
              </a:rPr>
              <a:t>Respuesta 5 - ¿De acuerdo con la evidencia disponible, está indicada la valoración de respuesta temprana de tratamiento con PET </a:t>
            </a:r>
            <a:r>
              <a:rPr lang="es-ES" sz="2000" b="1" u="sng" kern="0" dirty="0" err="1">
                <a:solidFill>
                  <a:schemeClr val="accent6">
                    <a:lumMod val="50000"/>
                  </a:schemeClr>
                </a:solidFill>
                <a:effectLst/>
                <a:latin typeface="Times New Roman" panose="02020603050405020304" pitchFamily="18" charset="0"/>
              </a:rPr>
              <a:t>Scan</a:t>
            </a:r>
            <a:r>
              <a:rPr lang="es-ES" sz="2000" b="1" u="sng" kern="0" dirty="0">
                <a:solidFill>
                  <a:schemeClr val="accent6">
                    <a:lumMod val="50000"/>
                  </a:schemeClr>
                </a:solidFill>
                <a:effectLst/>
                <a:latin typeface="Times New Roman" panose="02020603050405020304" pitchFamily="18" charset="0"/>
              </a:rPr>
              <a:t> corporal total posterior a 2 ciclos de manejo (PET-CT2)?</a:t>
            </a:r>
            <a:endParaRPr lang="es-CO" sz="2000" b="1" u="sng" kern="0" dirty="0">
              <a:solidFill>
                <a:schemeClr val="accent6">
                  <a:lumMod val="50000"/>
                </a:schemeClr>
              </a:solidFill>
              <a:effectLst/>
              <a:latin typeface="Times New Roman" panose="02020603050405020304" pitchFamily="18" charset="0"/>
            </a:endParaRPr>
          </a:p>
        </p:txBody>
      </p:sp>
      <p:sp>
        <p:nvSpPr>
          <p:cNvPr id="8" name="CuadroTexto 7">
            <a:extLst>
              <a:ext uri="{FF2B5EF4-FFF2-40B4-BE49-F238E27FC236}">
                <a16:creationId xmlns:a16="http://schemas.microsoft.com/office/drawing/2014/main" id="{10DCEF11-1E25-7546-9BE2-8D18F7A6A74B}"/>
              </a:ext>
            </a:extLst>
          </p:cNvPr>
          <p:cNvSpPr txBox="1"/>
          <p:nvPr/>
        </p:nvSpPr>
        <p:spPr>
          <a:xfrm>
            <a:off x="1170035" y="2315567"/>
            <a:ext cx="10216662" cy="3539430"/>
          </a:xfrm>
          <a:prstGeom prst="rect">
            <a:avLst/>
          </a:prstGeom>
          <a:noFill/>
        </p:spPr>
        <p:txBody>
          <a:bodyPr wrap="square">
            <a:spAutoFit/>
          </a:bodyPr>
          <a:lstStyle/>
          <a:p>
            <a:pPr algn="just"/>
            <a:r>
              <a:rPr lang="es-CO" sz="2800" b="1" dirty="0" err="1">
                <a:effectLst/>
                <a:latin typeface="TimesNewRomanPS"/>
              </a:rPr>
              <a:t>Recomendación</a:t>
            </a:r>
            <a:r>
              <a:rPr lang="es-CO" sz="2800" b="1" dirty="0">
                <a:effectLst/>
                <a:latin typeface="TimesNewRomanPS"/>
              </a:rPr>
              <a:t>: </a:t>
            </a:r>
          </a:p>
          <a:p>
            <a:pPr algn="just"/>
            <a:endParaRPr lang="es-CO" sz="2800" dirty="0"/>
          </a:p>
          <a:p>
            <a:pPr algn="just"/>
            <a:r>
              <a:rPr lang="es-CO" sz="2800" dirty="0">
                <a:effectLst/>
                <a:latin typeface="TimesNewRomanPSMT"/>
              </a:rPr>
              <a:t>Se recomienda realizar un PET </a:t>
            </a:r>
            <a:r>
              <a:rPr lang="es-CO" sz="2800" dirty="0" err="1">
                <a:effectLst/>
                <a:latin typeface="TimesNewRomanPSMT"/>
              </a:rPr>
              <a:t>Scan</a:t>
            </a:r>
            <a:r>
              <a:rPr lang="es-CO" sz="2800" dirty="0">
                <a:effectLst/>
                <a:latin typeface="TimesNewRomanPSMT"/>
              </a:rPr>
              <a:t> interino ya que este estudio provee </a:t>
            </a:r>
            <a:r>
              <a:rPr lang="es-CO" sz="2800" dirty="0" err="1">
                <a:effectLst/>
                <a:latin typeface="TimesNewRomanPSMT"/>
              </a:rPr>
              <a:t>información</a:t>
            </a:r>
            <a:r>
              <a:rPr lang="es-CO" sz="2800" dirty="0">
                <a:effectLst/>
                <a:latin typeface="TimesNewRomanPSMT"/>
              </a:rPr>
              <a:t> </a:t>
            </a:r>
            <a:r>
              <a:rPr lang="es-CO" sz="2800" dirty="0" err="1">
                <a:effectLst/>
                <a:latin typeface="TimesNewRomanPSMT"/>
              </a:rPr>
              <a:t>pronóstica</a:t>
            </a:r>
            <a:r>
              <a:rPr lang="es-CO" sz="2800" dirty="0">
                <a:effectLst/>
                <a:latin typeface="TimesNewRomanPSMT"/>
              </a:rPr>
              <a:t> y permite tomar decisiones </a:t>
            </a:r>
            <a:r>
              <a:rPr lang="es-CO" sz="2800" dirty="0" err="1">
                <a:effectLst/>
                <a:latin typeface="TimesNewRomanPSMT"/>
              </a:rPr>
              <a:t>terapéuticas</a:t>
            </a:r>
            <a:r>
              <a:rPr lang="es-CO" sz="2800" dirty="0">
                <a:effectLst/>
                <a:latin typeface="TimesNewRomanPSMT"/>
              </a:rPr>
              <a:t> tempranamente para aquellos pacientes que tienen un PET </a:t>
            </a:r>
            <a:r>
              <a:rPr lang="es-CO" sz="2800" dirty="0" err="1">
                <a:effectLst/>
                <a:latin typeface="TimesNewRomanPSMT"/>
              </a:rPr>
              <a:t>Scan</a:t>
            </a:r>
            <a:r>
              <a:rPr lang="es-CO" sz="2800" dirty="0">
                <a:effectLst/>
                <a:latin typeface="TimesNewRomanPSMT"/>
              </a:rPr>
              <a:t> interino Positivo. </a:t>
            </a:r>
          </a:p>
          <a:p>
            <a:pPr algn="just"/>
            <a:endParaRPr lang="es-CO" sz="2800" dirty="0">
              <a:latin typeface="TimesNewRomanPSMT"/>
            </a:endParaRPr>
          </a:p>
          <a:p>
            <a:pPr algn="just"/>
            <a:r>
              <a:rPr lang="es-CO" sz="2800" dirty="0">
                <a:effectLst/>
                <a:latin typeface="TimesNewRomanPSMT"/>
              </a:rPr>
              <a:t>(Nivel de evidencia baja) </a:t>
            </a:r>
            <a:endParaRPr lang="es-CO" sz="2800" dirty="0"/>
          </a:p>
        </p:txBody>
      </p:sp>
    </p:spTree>
    <p:extLst>
      <p:ext uri="{BB962C8B-B14F-4D97-AF65-F5344CB8AC3E}">
        <p14:creationId xmlns:p14="http://schemas.microsoft.com/office/powerpoint/2010/main" val="16117996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D0C133A-7EEE-CC4E-A77A-75417A96ABE0}"/>
              </a:ext>
            </a:extLst>
          </p:cNvPr>
          <p:cNvSpPr txBox="1">
            <a:spLocks/>
          </p:cNvSpPr>
          <p:nvPr/>
        </p:nvSpPr>
        <p:spPr>
          <a:xfrm>
            <a:off x="0" y="-2488"/>
            <a:ext cx="9884215" cy="888314"/>
          </a:xfrm>
          <a:prstGeom prst="rect">
            <a:avLst/>
          </a:prstGeom>
          <a:solidFill>
            <a:schemeClr val="bg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Eras Demi ITC" panose="020B0805030504020804" pitchFamily="34" charset="0"/>
                <a:ea typeface="+mj-ea"/>
                <a:cs typeface="+mj-cs"/>
              </a:rPr>
            </a:br>
            <a:r>
              <a:rPr kumimoji="0" lang="es-ES" sz="31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Consenso PTCL – NOS de  GELL: Recomendaciones de Expertos</a:t>
            </a:r>
            <a:endParaRPr kumimoji="0" lang="es-CO"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5" name="Imagen 4">
            <a:extLst>
              <a:ext uri="{FF2B5EF4-FFF2-40B4-BE49-F238E27FC236}">
                <a16:creationId xmlns:a16="http://schemas.microsoft.com/office/drawing/2014/main" id="{F00E4122-6A98-B747-BE02-389164F5EB02}"/>
              </a:ext>
            </a:extLst>
          </p:cNvPr>
          <p:cNvPicPr>
            <a:picLocks noChangeAspect="1"/>
          </p:cNvPicPr>
          <p:nvPr/>
        </p:nvPicPr>
        <p:blipFill rotWithShape="1">
          <a:blip r:embed="rId3"/>
          <a:srcRect l="8311" t="19481" b="18610"/>
          <a:stretch/>
        </p:blipFill>
        <p:spPr>
          <a:xfrm>
            <a:off x="9964425" y="30842"/>
            <a:ext cx="2307785" cy="854984"/>
          </a:xfrm>
          <a:prstGeom prst="rect">
            <a:avLst/>
          </a:prstGeom>
        </p:spPr>
      </p:pic>
      <p:pic>
        <p:nvPicPr>
          <p:cNvPr id="6" name="Imagen 5">
            <a:extLst>
              <a:ext uri="{FF2B5EF4-FFF2-40B4-BE49-F238E27FC236}">
                <a16:creationId xmlns:a16="http://schemas.microsoft.com/office/drawing/2014/main" id="{C2FDE3A2-4A8F-5347-A3FC-3DB4617FCB2D}"/>
              </a:ext>
            </a:extLst>
          </p:cNvPr>
          <p:cNvPicPr>
            <a:picLocks noChangeAspect="1"/>
          </p:cNvPicPr>
          <p:nvPr/>
        </p:nvPicPr>
        <p:blipFill rotWithShape="1">
          <a:blip r:embed="rId4">
            <a:extLst>
              <a:ext uri="{28A0092B-C50C-407E-A947-70E740481C1C}">
                <a14:useLocalDpi xmlns:a14="http://schemas.microsoft.com/office/drawing/2010/main" val="0"/>
              </a:ext>
            </a:extLst>
          </a:blip>
          <a:srcRect l="1882" t="4242" r="1991" b="10260"/>
          <a:stretch/>
        </p:blipFill>
        <p:spPr>
          <a:xfrm>
            <a:off x="0" y="885826"/>
            <a:ext cx="12192000" cy="5186362"/>
          </a:xfrm>
          <a:prstGeom prst="rect">
            <a:avLst/>
          </a:prstGeom>
        </p:spPr>
      </p:pic>
      <p:sp>
        <p:nvSpPr>
          <p:cNvPr id="8" name="CuadroTexto 7">
            <a:extLst>
              <a:ext uri="{FF2B5EF4-FFF2-40B4-BE49-F238E27FC236}">
                <a16:creationId xmlns:a16="http://schemas.microsoft.com/office/drawing/2014/main" id="{0A3C3977-025B-ED4B-91C4-02A5B1591587}"/>
              </a:ext>
            </a:extLst>
          </p:cNvPr>
          <p:cNvSpPr txBox="1"/>
          <p:nvPr/>
        </p:nvSpPr>
        <p:spPr>
          <a:xfrm>
            <a:off x="0" y="6196313"/>
            <a:ext cx="12192000" cy="646331"/>
          </a:xfrm>
          <a:prstGeom prst="rect">
            <a:avLst/>
          </a:prstGeom>
          <a:noFill/>
        </p:spPr>
        <p:txBody>
          <a:bodyPr wrap="square">
            <a:spAutoFit/>
          </a:bodyPr>
          <a:lstStyle/>
          <a:p>
            <a:r>
              <a:rPr lang="es-CO" sz="1800" b="1" dirty="0">
                <a:solidFill>
                  <a:schemeClr val="bg1"/>
                </a:solidFill>
                <a:effectLst/>
                <a:latin typeface="TimesNewRomanPS"/>
              </a:rPr>
              <a:t>Respuesta 6 - Para el tratamiento en primera </a:t>
            </a:r>
            <a:r>
              <a:rPr lang="es-CO" sz="1800" b="1" dirty="0" err="1">
                <a:solidFill>
                  <a:schemeClr val="bg1"/>
                </a:solidFill>
                <a:effectLst/>
                <a:latin typeface="TimesNewRomanPS"/>
              </a:rPr>
              <a:t>línea</a:t>
            </a:r>
            <a:r>
              <a:rPr lang="es-CO" sz="1800" b="1" dirty="0">
                <a:solidFill>
                  <a:schemeClr val="bg1"/>
                </a:solidFill>
                <a:effectLst/>
                <a:latin typeface="TimesNewRomanPS"/>
              </a:rPr>
              <a:t> de pacientes con LCTP-NE (PTLC- NOS) </a:t>
            </a:r>
          </a:p>
          <a:p>
            <a:r>
              <a:rPr lang="es-CO" sz="1800" b="1" dirty="0">
                <a:solidFill>
                  <a:schemeClr val="bg1"/>
                </a:solidFill>
                <a:effectLst/>
                <a:latin typeface="TimesNewRomanPS"/>
              </a:rPr>
              <a:t>¿</a:t>
            </a:r>
            <a:r>
              <a:rPr lang="es-CO" sz="1800" b="1" dirty="0" err="1">
                <a:solidFill>
                  <a:schemeClr val="bg1"/>
                </a:solidFill>
                <a:effectLst/>
                <a:latin typeface="TimesNewRomanPS"/>
              </a:rPr>
              <a:t>Cuál</a:t>
            </a:r>
            <a:r>
              <a:rPr lang="es-CO" sz="1800" b="1" dirty="0">
                <a:solidFill>
                  <a:schemeClr val="bg1"/>
                </a:solidFill>
                <a:effectLst/>
                <a:latin typeface="TimesNewRomanPS"/>
              </a:rPr>
              <a:t> es el </a:t>
            </a:r>
            <a:r>
              <a:rPr lang="es-CO" sz="1800" b="1" dirty="0" err="1">
                <a:solidFill>
                  <a:schemeClr val="bg1"/>
                </a:solidFill>
                <a:effectLst/>
                <a:latin typeface="TimesNewRomanPS"/>
              </a:rPr>
              <a:t>número</a:t>
            </a:r>
            <a:r>
              <a:rPr lang="es-CO" sz="1800" b="1" dirty="0">
                <a:solidFill>
                  <a:schemeClr val="bg1"/>
                </a:solidFill>
                <a:effectLst/>
                <a:latin typeface="TimesNewRomanPS"/>
              </a:rPr>
              <a:t> adecuado de ciclos de tratamiento y el intervalo entre estos? </a:t>
            </a:r>
            <a:endParaRPr lang="es-CO" dirty="0">
              <a:solidFill>
                <a:schemeClr val="bg1"/>
              </a:solidFill>
            </a:endParaRPr>
          </a:p>
        </p:txBody>
      </p:sp>
    </p:spTree>
    <p:extLst>
      <p:ext uri="{BB962C8B-B14F-4D97-AF65-F5344CB8AC3E}">
        <p14:creationId xmlns:p14="http://schemas.microsoft.com/office/powerpoint/2010/main" val="230017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4115CA0-DCBD-3646-911F-FAFBF5879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532185" cy="1187825"/>
          </a:xfrm>
          <a:prstGeom prst="rect">
            <a:avLst/>
          </a:prstGeom>
        </p:spPr>
      </p:pic>
      <p:pic>
        <p:nvPicPr>
          <p:cNvPr id="7" name="Imagen 6">
            <a:extLst>
              <a:ext uri="{FF2B5EF4-FFF2-40B4-BE49-F238E27FC236}">
                <a16:creationId xmlns:a16="http://schemas.microsoft.com/office/drawing/2014/main" id="{B80B0F35-3650-FC4D-B275-5D7582F40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2184" y="239151"/>
            <a:ext cx="9659815" cy="948674"/>
          </a:xfrm>
          <a:prstGeom prst="rect">
            <a:avLst/>
          </a:prstGeom>
        </p:spPr>
      </p:pic>
      <p:pic>
        <p:nvPicPr>
          <p:cNvPr id="3" name="Imagen 2">
            <a:extLst>
              <a:ext uri="{FF2B5EF4-FFF2-40B4-BE49-F238E27FC236}">
                <a16:creationId xmlns:a16="http://schemas.microsoft.com/office/drawing/2014/main" id="{84586B1C-6303-D846-8016-30D6A40A5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5014" y="239151"/>
            <a:ext cx="2836985" cy="948674"/>
          </a:xfrm>
          <a:prstGeom prst="rect">
            <a:avLst/>
          </a:prstGeom>
        </p:spPr>
      </p:pic>
      <p:pic>
        <p:nvPicPr>
          <p:cNvPr id="4" name="Imagen 3">
            <a:extLst>
              <a:ext uri="{FF2B5EF4-FFF2-40B4-BE49-F238E27FC236}">
                <a16:creationId xmlns:a16="http://schemas.microsoft.com/office/drawing/2014/main" id="{8025407C-A0B7-4E4A-8DD8-A5C61DAF19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7370" y="1187825"/>
            <a:ext cx="7537644" cy="5562600"/>
          </a:xfrm>
          <a:prstGeom prst="rect">
            <a:avLst/>
          </a:prstGeom>
        </p:spPr>
      </p:pic>
    </p:spTree>
    <p:extLst>
      <p:ext uri="{BB962C8B-B14F-4D97-AF65-F5344CB8AC3E}">
        <p14:creationId xmlns:p14="http://schemas.microsoft.com/office/powerpoint/2010/main" val="13645027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D0C133A-7EEE-CC4E-A77A-75417A96ABE0}"/>
              </a:ext>
            </a:extLst>
          </p:cNvPr>
          <p:cNvSpPr txBox="1">
            <a:spLocks/>
          </p:cNvSpPr>
          <p:nvPr/>
        </p:nvSpPr>
        <p:spPr>
          <a:xfrm>
            <a:off x="0" y="-2488"/>
            <a:ext cx="9884215" cy="888314"/>
          </a:xfrm>
          <a:prstGeom prst="rect">
            <a:avLst/>
          </a:prstGeom>
          <a:solidFill>
            <a:schemeClr val="bg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Eras Demi ITC" panose="020B0805030504020804" pitchFamily="34" charset="0"/>
                <a:ea typeface="+mj-ea"/>
                <a:cs typeface="+mj-cs"/>
              </a:rPr>
            </a:br>
            <a:r>
              <a:rPr kumimoji="0" lang="es-ES" sz="31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Consenso PTCL – NOS de  GELL: Recomendaciones de Expertos</a:t>
            </a:r>
            <a:endParaRPr kumimoji="0" lang="es-CO"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5" name="Imagen 4">
            <a:extLst>
              <a:ext uri="{FF2B5EF4-FFF2-40B4-BE49-F238E27FC236}">
                <a16:creationId xmlns:a16="http://schemas.microsoft.com/office/drawing/2014/main" id="{F00E4122-6A98-B747-BE02-389164F5EB02}"/>
              </a:ext>
            </a:extLst>
          </p:cNvPr>
          <p:cNvPicPr>
            <a:picLocks noChangeAspect="1"/>
          </p:cNvPicPr>
          <p:nvPr/>
        </p:nvPicPr>
        <p:blipFill rotWithShape="1">
          <a:blip r:embed="rId3"/>
          <a:srcRect l="8311" t="19481" b="18610"/>
          <a:stretch/>
        </p:blipFill>
        <p:spPr>
          <a:xfrm>
            <a:off x="9964425" y="30842"/>
            <a:ext cx="2307785" cy="854984"/>
          </a:xfrm>
          <a:prstGeom prst="rect">
            <a:avLst/>
          </a:prstGeom>
        </p:spPr>
      </p:pic>
      <p:sp>
        <p:nvSpPr>
          <p:cNvPr id="8" name="CuadroTexto 7">
            <a:extLst>
              <a:ext uri="{FF2B5EF4-FFF2-40B4-BE49-F238E27FC236}">
                <a16:creationId xmlns:a16="http://schemas.microsoft.com/office/drawing/2014/main" id="{0A3C3977-025B-ED4B-91C4-02A5B1591587}"/>
              </a:ext>
            </a:extLst>
          </p:cNvPr>
          <p:cNvSpPr txBox="1"/>
          <p:nvPr/>
        </p:nvSpPr>
        <p:spPr>
          <a:xfrm>
            <a:off x="0" y="6196313"/>
            <a:ext cx="12192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white"/>
                </a:solidFill>
                <a:effectLst/>
                <a:uLnTx/>
                <a:uFillTx/>
                <a:latin typeface="TimesNewRomanPS"/>
                <a:ea typeface="+mn-ea"/>
                <a:cs typeface="+mn-cs"/>
              </a:rPr>
              <a:t>Respuesta 6 - Para el tratamiento en primera </a:t>
            </a:r>
            <a:r>
              <a:rPr kumimoji="0" lang="es-CO" sz="1800" b="1" i="0" u="none" strike="noStrike" kern="1200" cap="none" spc="0" normalizeH="0" baseline="0" noProof="0" dirty="0" err="1">
                <a:ln>
                  <a:noFill/>
                </a:ln>
                <a:solidFill>
                  <a:prstClr val="white"/>
                </a:solidFill>
                <a:effectLst/>
                <a:uLnTx/>
                <a:uFillTx/>
                <a:latin typeface="TimesNewRomanPS"/>
                <a:ea typeface="+mn-ea"/>
                <a:cs typeface="+mn-cs"/>
              </a:rPr>
              <a:t>línea</a:t>
            </a:r>
            <a:r>
              <a:rPr kumimoji="0" lang="es-CO" sz="1800" b="1" i="0" u="none" strike="noStrike" kern="1200" cap="none" spc="0" normalizeH="0" baseline="0" noProof="0" dirty="0">
                <a:ln>
                  <a:noFill/>
                </a:ln>
                <a:solidFill>
                  <a:prstClr val="white"/>
                </a:solidFill>
                <a:effectLst/>
                <a:uLnTx/>
                <a:uFillTx/>
                <a:latin typeface="TimesNewRomanPS"/>
                <a:ea typeface="+mn-ea"/>
                <a:cs typeface="+mn-cs"/>
              </a:rPr>
              <a:t> de pacientes con LCTP-NE (PTLC- NOS)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white"/>
                </a:solidFill>
                <a:effectLst/>
                <a:uLnTx/>
                <a:uFillTx/>
                <a:latin typeface="TimesNewRomanPS"/>
                <a:ea typeface="+mn-ea"/>
                <a:cs typeface="+mn-cs"/>
              </a:rPr>
              <a:t>¿</a:t>
            </a:r>
            <a:r>
              <a:rPr kumimoji="0" lang="es-CO" sz="1800" b="1" i="0" u="none" strike="noStrike" kern="1200" cap="none" spc="0" normalizeH="0" baseline="0" noProof="0" dirty="0" err="1">
                <a:ln>
                  <a:noFill/>
                </a:ln>
                <a:solidFill>
                  <a:prstClr val="white"/>
                </a:solidFill>
                <a:effectLst/>
                <a:uLnTx/>
                <a:uFillTx/>
                <a:latin typeface="TimesNewRomanPS"/>
                <a:ea typeface="+mn-ea"/>
                <a:cs typeface="+mn-cs"/>
              </a:rPr>
              <a:t>Cuál</a:t>
            </a:r>
            <a:r>
              <a:rPr kumimoji="0" lang="es-CO" sz="1800" b="1" i="0" u="none" strike="noStrike" kern="1200" cap="none" spc="0" normalizeH="0" baseline="0" noProof="0" dirty="0">
                <a:ln>
                  <a:noFill/>
                </a:ln>
                <a:solidFill>
                  <a:prstClr val="white"/>
                </a:solidFill>
                <a:effectLst/>
                <a:uLnTx/>
                <a:uFillTx/>
                <a:latin typeface="TimesNewRomanPS"/>
                <a:ea typeface="+mn-ea"/>
                <a:cs typeface="+mn-cs"/>
              </a:rPr>
              <a:t> es el </a:t>
            </a:r>
            <a:r>
              <a:rPr kumimoji="0" lang="es-CO" sz="1800" b="1" i="0" u="none" strike="noStrike" kern="1200" cap="none" spc="0" normalizeH="0" baseline="0" noProof="0" dirty="0" err="1">
                <a:ln>
                  <a:noFill/>
                </a:ln>
                <a:solidFill>
                  <a:prstClr val="white"/>
                </a:solidFill>
                <a:effectLst/>
                <a:uLnTx/>
                <a:uFillTx/>
                <a:latin typeface="TimesNewRomanPS"/>
                <a:ea typeface="+mn-ea"/>
                <a:cs typeface="+mn-cs"/>
              </a:rPr>
              <a:t>número</a:t>
            </a:r>
            <a:r>
              <a:rPr kumimoji="0" lang="es-CO" sz="1800" b="1" i="0" u="none" strike="noStrike" kern="1200" cap="none" spc="0" normalizeH="0" baseline="0" noProof="0" dirty="0">
                <a:ln>
                  <a:noFill/>
                </a:ln>
                <a:solidFill>
                  <a:prstClr val="white"/>
                </a:solidFill>
                <a:effectLst/>
                <a:uLnTx/>
                <a:uFillTx/>
                <a:latin typeface="TimesNewRomanPS"/>
                <a:ea typeface="+mn-ea"/>
                <a:cs typeface="+mn-cs"/>
              </a:rPr>
              <a:t> adecuado de ciclos de tratamiento y el intervalo entre estos? </a:t>
            </a: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Imagen 6">
            <a:extLst>
              <a:ext uri="{FF2B5EF4-FFF2-40B4-BE49-F238E27FC236}">
                <a16:creationId xmlns:a16="http://schemas.microsoft.com/office/drawing/2014/main" id="{4D28AD1C-8D57-D541-9214-6B02E265649B}"/>
              </a:ext>
            </a:extLst>
          </p:cNvPr>
          <p:cNvPicPr>
            <a:picLocks noChangeAspect="1"/>
          </p:cNvPicPr>
          <p:nvPr/>
        </p:nvPicPr>
        <p:blipFill rotWithShape="1">
          <a:blip r:embed="rId4">
            <a:extLst>
              <a:ext uri="{28A0092B-C50C-407E-A947-70E740481C1C}">
                <a14:useLocalDpi xmlns:a14="http://schemas.microsoft.com/office/drawing/2010/main" val="0"/>
              </a:ext>
            </a:extLst>
          </a:blip>
          <a:srcRect l="2317" r="1747" b="11098"/>
          <a:stretch/>
        </p:blipFill>
        <p:spPr>
          <a:xfrm>
            <a:off x="0" y="968361"/>
            <a:ext cx="12192000" cy="5227951"/>
          </a:xfrm>
          <a:prstGeom prst="rect">
            <a:avLst/>
          </a:prstGeom>
        </p:spPr>
      </p:pic>
    </p:spTree>
    <p:extLst>
      <p:ext uri="{BB962C8B-B14F-4D97-AF65-F5344CB8AC3E}">
        <p14:creationId xmlns:p14="http://schemas.microsoft.com/office/powerpoint/2010/main" val="33360653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D0C133A-7EEE-CC4E-A77A-75417A96ABE0}"/>
              </a:ext>
            </a:extLst>
          </p:cNvPr>
          <p:cNvSpPr txBox="1">
            <a:spLocks/>
          </p:cNvSpPr>
          <p:nvPr/>
        </p:nvSpPr>
        <p:spPr>
          <a:xfrm>
            <a:off x="0" y="-2488"/>
            <a:ext cx="9884215" cy="888314"/>
          </a:xfrm>
          <a:prstGeom prst="rect">
            <a:avLst/>
          </a:prstGeom>
          <a:solidFill>
            <a:schemeClr val="bg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Eras Demi ITC" panose="020B0805030504020804" pitchFamily="34" charset="0"/>
                <a:ea typeface="+mj-ea"/>
                <a:cs typeface="+mj-cs"/>
              </a:rPr>
            </a:br>
            <a:r>
              <a:rPr kumimoji="0" lang="es-ES" sz="31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Consenso PTCL – NOS de  GELL: Recomendaciones de Expertos</a:t>
            </a:r>
            <a:endParaRPr kumimoji="0" lang="es-CO"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5" name="Imagen 4">
            <a:extLst>
              <a:ext uri="{FF2B5EF4-FFF2-40B4-BE49-F238E27FC236}">
                <a16:creationId xmlns:a16="http://schemas.microsoft.com/office/drawing/2014/main" id="{F00E4122-6A98-B747-BE02-389164F5EB02}"/>
              </a:ext>
            </a:extLst>
          </p:cNvPr>
          <p:cNvPicPr>
            <a:picLocks noChangeAspect="1"/>
          </p:cNvPicPr>
          <p:nvPr/>
        </p:nvPicPr>
        <p:blipFill rotWithShape="1">
          <a:blip r:embed="rId3"/>
          <a:srcRect l="8311" t="19481" b="18610"/>
          <a:stretch/>
        </p:blipFill>
        <p:spPr>
          <a:xfrm>
            <a:off x="9964425" y="30842"/>
            <a:ext cx="2307785" cy="854984"/>
          </a:xfrm>
          <a:prstGeom prst="rect">
            <a:avLst/>
          </a:prstGeom>
        </p:spPr>
      </p:pic>
      <p:pic>
        <p:nvPicPr>
          <p:cNvPr id="6" name="Imagen 5">
            <a:extLst>
              <a:ext uri="{FF2B5EF4-FFF2-40B4-BE49-F238E27FC236}">
                <a16:creationId xmlns:a16="http://schemas.microsoft.com/office/drawing/2014/main" id="{40EB636E-1B5B-A740-9740-A2E99C97B0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935189"/>
            <a:ext cx="12191999" cy="5203972"/>
          </a:xfrm>
          <a:prstGeom prst="rect">
            <a:avLst/>
          </a:prstGeom>
        </p:spPr>
      </p:pic>
    </p:spTree>
    <p:extLst>
      <p:ext uri="{BB962C8B-B14F-4D97-AF65-F5344CB8AC3E}">
        <p14:creationId xmlns:p14="http://schemas.microsoft.com/office/powerpoint/2010/main" val="6607567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D0C133A-7EEE-CC4E-A77A-75417A96ABE0}"/>
              </a:ext>
            </a:extLst>
          </p:cNvPr>
          <p:cNvSpPr txBox="1">
            <a:spLocks/>
          </p:cNvSpPr>
          <p:nvPr/>
        </p:nvSpPr>
        <p:spPr>
          <a:xfrm>
            <a:off x="0" y="-2488"/>
            <a:ext cx="9884215" cy="888314"/>
          </a:xfrm>
          <a:prstGeom prst="rect">
            <a:avLst/>
          </a:prstGeom>
          <a:solidFill>
            <a:schemeClr val="bg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Eras Demi ITC" panose="020B0805030504020804" pitchFamily="34" charset="0"/>
                <a:ea typeface="+mj-ea"/>
                <a:cs typeface="+mj-cs"/>
              </a:rPr>
            </a:br>
            <a:r>
              <a:rPr kumimoji="0" lang="es-ES" sz="31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Consenso PTCL – NOS de  GELL: Recomendaciones de Expertos</a:t>
            </a:r>
            <a:endParaRPr kumimoji="0" lang="es-CO"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5" name="Imagen 4">
            <a:extLst>
              <a:ext uri="{FF2B5EF4-FFF2-40B4-BE49-F238E27FC236}">
                <a16:creationId xmlns:a16="http://schemas.microsoft.com/office/drawing/2014/main" id="{F00E4122-6A98-B747-BE02-389164F5EB02}"/>
              </a:ext>
            </a:extLst>
          </p:cNvPr>
          <p:cNvPicPr>
            <a:picLocks noChangeAspect="1"/>
          </p:cNvPicPr>
          <p:nvPr/>
        </p:nvPicPr>
        <p:blipFill rotWithShape="1">
          <a:blip r:embed="rId3"/>
          <a:srcRect l="8311" t="19481" b="18610"/>
          <a:stretch/>
        </p:blipFill>
        <p:spPr>
          <a:xfrm>
            <a:off x="9964425" y="30842"/>
            <a:ext cx="2307785" cy="854984"/>
          </a:xfrm>
          <a:prstGeom prst="rect">
            <a:avLst/>
          </a:prstGeom>
        </p:spPr>
      </p:pic>
      <p:pic>
        <p:nvPicPr>
          <p:cNvPr id="7" name="Imagen 6">
            <a:extLst>
              <a:ext uri="{FF2B5EF4-FFF2-40B4-BE49-F238E27FC236}">
                <a16:creationId xmlns:a16="http://schemas.microsoft.com/office/drawing/2014/main" id="{F1B5DFEA-E303-014D-8B65-3C0023AC5F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5827"/>
            <a:ext cx="12192000" cy="5243512"/>
          </a:xfrm>
          <a:prstGeom prst="rect">
            <a:avLst/>
          </a:prstGeom>
        </p:spPr>
      </p:pic>
    </p:spTree>
    <p:extLst>
      <p:ext uri="{BB962C8B-B14F-4D97-AF65-F5344CB8AC3E}">
        <p14:creationId xmlns:p14="http://schemas.microsoft.com/office/powerpoint/2010/main" val="1068892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D0C133A-7EEE-CC4E-A77A-75417A96ABE0}"/>
              </a:ext>
            </a:extLst>
          </p:cNvPr>
          <p:cNvSpPr txBox="1">
            <a:spLocks/>
          </p:cNvSpPr>
          <p:nvPr/>
        </p:nvSpPr>
        <p:spPr>
          <a:xfrm>
            <a:off x="0" y="-2488"/>
            <a:ext cx="9884215" cy="888314"/>
          </a:xfrm>
          <a:prstGeom prst="rect">
            <a:avLst/>
          </a:prstGeom>
          <a:solidFill>
            <a:schemeClr val="bg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Eras Demi ITC" panose="020B0805030504020804" pitchFamily="34" charset="0"/>
                <a:ea typeface="+mj-ea"/>
                <a:cs typeface="+mj-cs"/>
              </a:rPr>
            </a:br>
            <a:r>
              <a:rPr kumimoji="0" lang="es-ES" sz="31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Consenso PTCL – NOS de  GELL: Recomendaciones de Expertos</a:t>
            </a:r>
            <a:endParaRPr kumimoji="0" lang="es-CO"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5" name="Imagen 4">
            <a:extLst>
              <a:ext uri="{FF2B5EF4-FFF2-40B4-BE49-F238E27FC236}">
                <a16:creationId xmlns:a16="http://schemas.microsoft.com/office/drawing/2014/main" id="{F00E4122-6A98-B747-BE02-389164F5EB02}"/>
              </a:ext>
            </a:extLst>
          </p:cNvPr>
          <p:cNvPicPr>
            <a:picLocks noChangeAspect="1"/>
          </p:cNvPicPr>
          <p:nvPr/>
        </p:nvPicPr>
        <p:blipFill rotWithShape="1">
          <a:blip r:embed="rId3"/>
          <a:srcRect l="8311" t="19481" b="18610"/>
          <a:stretch/>
        </p:blipFill>
        <p:spPr>
          <a:xfrm>
            <a:off x="9964425" y="30842"/>
            <a:ext cx="2307785" cy="854984"/>
          </a:xfrm>
          <a:prstGeom prst="rect">
            <a:avLst/>
          </a:prstGeom>
        </p:spPr>
      </p:pic>
      <p:pic>
        <p:nvPicPr>
          <p:cNvPr id="6" name="Imagen 5">
            <a:extLst>
              <a:ext uri="{FF2B5EF4-FFF2-40B4-BE49-F238E27FC236}">
                <a16:creationId xmlns:a16="http://schemas.microsoft.com/office/drawing/2014/main" id="{C76373EE-F7C2-0047-A73E-8B14070FA5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5826"/>
            <a:ext cx="12192000" cy="5286374"/>
          </a:xfrm>
          <a:prstGeom prst="rect">
            <a:avLst/>
          </a:prstGeom>
        </p:spPr>
      </p:pic>
    </p:spTree>
    <p:extLst>
      <p:ext uri="{BB962C8B-B14F-4D97-AF65-F5344CB8AC3E}">
        <p14:creationId xmlns:p14="http://schemas.microsoft.com/office/powerpoint/2010/main" val="22392306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D0C133A-7EEE-CC4E-A77A-75417A96ABE0}"/>
              </a:ext>
            </a:extLst>
          </p:cNvPr>
          <p:cNvSpPr txBox="1">
            <a:spLocks/>
          </p:cNvSpPr>
          <p:nvPr/>
        </p:nvSpPr>
        <p:spPr>
          <a:xfrm>
            <a:off x="0" y="-2488"/>
            <a:ext cx="9884215" cy="888314"/>
          </a:xfrm>
          <a:prstGeom prst="rect">
            <a:avLst/>
          </a:prstGeom>
          <a:solidFill>
            <a:schemeClr val="bg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Eras Demi ITC" panose="020B0805030504020804" pitchFamily="34" charset="0"/>
                <a:ea typeface="+mj-ea"/>
                <a:cs typeface="+mj-cs"/>
              </a:rPr>
            </a:br>
            <a:r>
              <a:rPr kumimoji="0" lang="es-ES" sz="31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Consenso PTCL – NOS de  GELL: Recomendaciones de Expertos</a:t>
            </a:r>
            <a:endParaRPr kumimoji="0" lang="es-CO"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5" name="Imagen 4">
            <a:extLst>
              <a:ext uri="{FF2B5EF4-FFF2-40B4-BE49-F238E27FC236}">
                <a16:creationId xmlns:a16="http://schemas.microsoft.com/office/drawing/2014/main" id="{F00E4122-6A98-B747-BE02-389164F5EB02}"/>
              </a:ext>
            </a:extLst>
          </p:cNvPr>
          <p:cNvPicPr>
            <a:picLocks noChangeAspect="1"/>
          </p:cNvPicPr>
          <p:nvPr/>
        </p:nvPicPr>
        <p:blipFill rotWithShape="1">
          <a:blip r:embed="rId3"/>
          <a:srcRect l="8311" t="19481" b="18610"/>
          <a:stretch/>
        </p:blipFill>
        <p:spPr>
          <a:xfrm>
            <a:off x="9964425" y="30842"/>
            <a:ext cx="2307785" cy="854984"/>
          </a:xfrm>
          <a:prstGeom prst="rect">
            <a:avLst/>
          </a:prstGeom>
        </p:spPr>
      </p:pic>
      <p:pic>
        <p:nvPicPr>
          <p:cNvPr id="7" name="Imagen 6">
            <a:extLst>
              <a:ext uri="{FF2B5EF4-FFF2-40B4-BE49-F238E27FC236}">
                <a16:creationId xmlns:a16="http://schemas.microsoft.com/office/drawing/2014/main" id="{81A3B1D0-6F0A-EC49-B822-348C7AF67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5826"/>
            <a:ext cx="12192000" cy="5670175"/>
          </a:xfrm>
          <a:prstGeom prst="rect">
            <a:avLst/>
          </a:prstGeom>
        </p:spPr>
      </p:pic>
    </p:spTree>
    <p:extLst>
      <p:ext uri="{BB962C8B-B14F-4D97-AF65-F5344CB8AC3E}">
        <p14:creationId xmlns:p14="http://schemas.microsoft.com/office/powerpoint/2010/main" val="23279901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D0C133A-7EEE-CC4E-A77A-75417A96ABE0}"/>
              </a:ext>
            </a:extLst>
          </p:cNvPr>
          <p:cNvSpPr txBox="1">
            <a:spLocks/>
          </p:cNvSpPr>
          <p:nvPr/>
        </p:nvSpPr>
        <p:spPr>
          <a:xfrm>
            <a:off x="0" y="-2488"/>
            <a:ext cx="9884215" cy="888314"/>
          </a:xfrm>
          <a:prstGeom prst="rect">
            <a:avLst/>
          </a:prstGeom>
          <a:solidFill>
            <a:schemeClr val="bg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Eras Demi ITC" panose="020B0805030504020804" pitchFamily="34" charset="0"/>
                <a:ea typeface="+mj-ea"/>
                <a:cs typeface="+mj-cs"/>
              </a:rPr>
            </a:br>
            <a:r>
              <a:rPr kumimoji="0" lang="es-ES" sz="31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Consenso PTCL – NOS de  GELL: Recomendaciones de Expertos</a:t>
            </a:r>
            <a:endParaRPr kumimoji="0" lang="es-CO"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5" name="Imagen 4">
            <a:extLst>
              <a:ext uri="{FF2B5EF4-FFF2-40B4-BE49-F238E27FC236}">
                <a16:creationId xmlns:a16="http://schemas.microsoft.com/office/drawing/2014/main" id="{F00E4122-6A98-B747-BE02-389164F5EB02}"/>
              </a:ext>
            </a:extLst>
          </p:cNvPr>
          <p:cNvPicPr>
            <a:picLocks noChangeAspect="1"/>
          </p:cNvPicPr>
          <p:nvPr/>
        </p:nvPicPr>
        <p:blipFill rotWithShape="1">
          <a:blip r:embed="rId3"/>
          <a:srcRect l="8311" t="19481" b="18610"/>
          <a:stretch/>
        </p:blipFill>
        <p:spPr>
          <a:xfrm>
            <a:off x="9964425" y="30842"/>
            <a:ext cx="2307785" cy="854984"/>
          </a:xfrm>
          <a:prstGeom prst="rect">
            <a:avLst/>
          </a:prstGeom>
        </p:spPr>
      </p:pic>
      <p:sp>
        <p:nvSpPr>
          <p:cNvPr id="8" name="CuadroTexto 7">
            <a:extLst>
              <a:ext uri="{FF2B5EF4-FFF2-40B4-BE49-F238E27FC236}">
                <a16:creationId xmlns:a16="http://schemas.microsoft.com/office/drawing/2014/main" id="{0A3C3977-025B-ED4B-91C4-02A5B1591587}"/>
              </a:ext>
            </a:extLst>
          </p:cNvPr>
          <p:cNvSpPr txBox="1"/>
          <p:nvPr/>
        </p:nvSpPr>
        <p:spPr>
          <a:xfrm>
            <a:off x="0" y="6239177"/>
            <a:ext cx="12192000" cy="553998"/>
          </a:xfrm>
          <a:prstGeom prst="rect">
            <a:avLst/>
          </a:prstGeom>
          <a:noFill/>
        </p:spPr>
        <p:txBody>
          <a:bodyPr wrap="square">
            <a:spAutoFit/>
          </a:bodyPr>
          <a:lstStyle/>
          <a:p>
            <a:pPr marL="285750" indent="-285750">
              <a:buFont typeface="Arial" panose="020B0604020202020204" pitchFamily="34" charset="0"/>
              <a:buChar char="•"/>
            </a:pPr>
            <a:r>
              <a:rPr lang="es-ES" sz="1500" b="1" kern="0" dirty="0">
                <a:solidFill>
                  <a:schemeClr val="bg1"/>
                </a:solidFill>
                <a:effectLst/>
                <a:latin typeface="Times New Roman" panose="02020603050405020304" pitchFamily="18" charset="0"/>
              </a:rPr>
              <a:t>Respuesta 7 - </a:t>
            </a:r>
            <a:r>
              <a:rPr lang="es-CO" sz="1500" b="1" dirty="0">
                <a:solidFill>
                  <a:schemeClr val="bg1"/>
                </a:solidFill>
                <a:effectLst/>
                <a:latin typeface="Times New Roman" panose="02020603050405020304" pitchFamily="18" charset="0"/>
                <a:ea typeface="Times New Roman" panose="02020603050405020304" pitchFamily="18" charset="0"/>
              </a:rPr>
              <a:t>¿Cuál es el estudio de imagen ideal para realizar la valoración de fin de tratamiento en pacientes con LCTP-NE (PTCT-NOS)?                                                                                        </a:t>
            </a:r>
            <a:endParaRPr lang="es-CO" sz="1500" dirty="0">
              <a:solidFill>
                <a:schemeClr val="bg1"/>
              </a:solidFill>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s-CO" sz="1500" b="1" dirty="0">
                <a:solidFill>
                  <a:schemeClr val="bg1"/>
                </a:solidFill>
                <a:effectLst/>
                <a:latin typeface="Times New Roman" panose="02020603050405020304" pitchFamily="18" charset="0"/>
                <a:ea typeface="Times New Roman" panose="02020603050405020304" pitchFamily="18" charset="0"/>
              </a:rPr>
              <a:t>¿Es pertinente hacer seguimiento </a:t>
            </a:r>
            <a:r>
              <a:rPr lang="es-CO" sz="1500" b="1" dirty="0" err="1">
                <a:solidFill>
                  <a:schemeClr val="bg1"/>
                </a:solidFill>
                <a:effectLst/>
                <a:latin typeface="Times New Roman" panose="02020603050405020304" pitchFamily="18" charset="0"/>
                <a:ea typeface="Times New Roman" panose="02020603050405020304" pitchFamily="18" charset="0"/>
              </a:rPr>
              <a:t>imagenológico</a:t>
            </a:r>
            <a:r>
              <a:rPr lang="es-CO" sz="1500" b="1" dirty="0">
                <a:solidFill>
                  <a:schemeClr val="bg1"/>
                </a:solidFill>
                <a:effectLst/>
                <a:latin typeface="Times New Roman" panose="02020603050405020304" pitchFamily="18" charset="0"/>
                <a:ea typeface="Times New Roman" panose="02020603050405020304" pitchFamily="18" charset="0"/>
              </a:rPr>
              <a:t> periódico para pacientes con LCTP-NE (PTCL-NOS) en primera respuesta completa?</a:t>
            </a:r>
            <a:endParaRPr lang="es-CO" sz="1500" dirty="0">
              <a:solidFill>
                <a:schemeClr val="bg1"/>
              </a:solidFill>
              <a:effectLst/>
              <a:latin typeface="Times New Roman" panose="02020603050405020304" pitchFamily="18" charset="0"/>
              <a:ea typeface="Times New Roman" panose="02020603050405020304" pitchFamily="18" charset="0"/>
            </a:endParaRPr>
          </a:p>
        </p:txBody>
      </p:sp>
      <p:sp>
        <p:nvSpPr>
          <p:cNvPr id="6" name="CuadroTexto 5">
            <a:extLst>
              <a:ext uri="{FF2B5EF4-FFF2-40B4-BE49-F238E27FC236}">
                <a16:creationId xmlns:a16="http://schemas.microsoft.com/office/drawing/2014/main" id="{F4FABF9E-FC54-D442-91DD-762E5D41D30B}"/>
              </a:ext>
            </a:extLst>
          </p:cNvPr>
          <p:cNvSpPr txBox="1"/>
          <p:nvPr/>
        </p:nvSpPr>
        <p:spPr>
          <a:xfrm>
            <a:off x="0" y="1073859"/>
            <a:ext cx="11788726" cy="4993868"/>
          </a:xfrm>
          <a:prstGeom prst="rect">
            <a:avLst/>
          </a:prstGeom>
          <a:noFill/>
        </p:spPr>
        <p:txBody>
          <a:bodyPr wrap="square">
            <a:spAutoFit/>
          </a:bodyPr>
          <a:lstStyle/>
          <a:p>
            <a:pPr marL="742950" indent="-285750">
              <a:lnSpc>
                <a:spcPct val="200000"/>
              </a:lnSpc>
              <a:buFont typeface="Arial" panose="020B0604020202020204" pitchFamily="34" charset="0"/>
              <a:buChar char="•"/>
            </a:pPr>
            <a:r>
              <a:rPr lang="es-CO" sz="1800" dirty="0">
                <a:effectLst/>
                <a:latin typeface="Times New Roman" panose="02020603050405020304" pitchFamily="18" charset="0"/>
                <a:ea typeface="Times New Roman" panose="02020603050405020304" pitchFamily="18" charset="0"/>
              </a:rPr>
              <a:t>El estudio de imagen ideal para la </a:t>
            </a:r>
            <a:r>
              <a:rPr lang="es-CO" sz="1800" b="1" dirty="0">
                <a:effectLst/>
                <a:latin typeface="Times New Roman" panose="02020603050405020304" pitchFamily="18" charset="0"/>
                <a:ea typeface="Times New Roman" panose="02020603050405020304" pitchFamily="18" charset="0"/>
              </a:rPr>
              <a:t>valoración de fin de tratamiento </a:t>
            </a:r>
            <a:r>
              <a:rPr lang="es-CO" sz="1800" dirty="0">
                <a:effectLst/>
                <a:latin typeface="Times New Roman" panose="02020603050405020304" pitchFamily="18" charset="0"/>
                <a:ea typeface="Times New Roman" panose="02020603050405020304" pitchFamily="18" charset="0"/>
              </a:rPr>
              <a:t>en pacientes con LCTP-NE es el </a:t>
            </a:r>
            <a:r>
              <a:rPr lang="es-CO" sz="1800" b="1" dirty="0">
                <a:effectLst/>
                <a:latin typeface="Times New Roman" panose="02020603050405020304" pitchFamily="18" charset="0"/>
                <a:ea typeface="Times New Roman" panose="02020603050405020304" pitchFamily="18" charset="0"/>
              </a:rPr>
              <a:t>PET-TC</a:t>
            </a:r>
            <a:r>
              <a:rPr lang="es-CO" sz="1800" dirty="0">
                <a:effectLst/>
                <a:latin typeface="Times New Roman" panose="02020603050405020304" pitchFamily="18" charset="0"/>
                <a:ea typeface="Times New Roman" panose="02020603050405020304" pitchFamily="18" charset="0"/>
              </a:rPr>
              <a:t> usando la </a:t>
            </a:r>
            <a:r>
              <a:rPr lang="es-CO" sz="1800" u="sng" dirty="0">
                <a:effectLst/>
                <a:latin typeface="Times New Roman" panose="02020603050405020304" pitchFamily="18" charset="0"/>
                <a:ea typeface="Times New Roman" panose="02020603050405020304" pitchFamily="18" charset="0"/>
              </a:rPr>
              <a:t>escala de </a:t>
            </a:r>
            <a:r>
              <a:rPr lang="es-CO" sz="1800" u="sng" dirty="0" err="1">
                <a:effectLst/>
                <a:latin typeface="Times New Roman" panose="02020603050405020304" pitchFamily="18" charset="0"/>
                <a:ea typeface="Times New Roman" panose="02020603050405020304" pitchFamily="18" charset="0"/>
              </a:rPr>
              <a:t>Deauville</a:t>
            </a:r>
            <a:r>
              <a:rPr lang="es-CO" sz="1800" u="sng" dirty="0">
                <a:effectLst/>
                <a:latin typeface="Times New Roman" panose="02020603050405020304" pitchFamily="18" charset="0"/>
                <a:ea typeface="Times New Roman" panose="02020603050405020304" pitchFamily="18" charset="0"/>
              </a:rPr>
              <a:t> con un punto de corte de positividad de &gt; 3 </a:t>
            </a:r>
            <a:r>
              <a:rPr lang="es-CO" sz="1800" dirty="0">
                <a:effectLst/>
                <a:latin typeface="Times New Roman" panose="02020603050405020304" pitchFamily="18" charset="0"/>
                <a:ea typeface="Times New Roman" panose="02020603050405020304" pitchFamily="18" charset="0"/>
              </a:rPr>
              <a:t>con un </a:t>
            </a:r>
            <a:r>
              <a:rPr lang="es-CO" sz="1800" b="1" dirty="0">
                <a:solidFill>
                  <a:schemeClr val="accent6">
                    <a:lumMod val="50000"/>
                  </a:schemeClr>
                </a:solidFill>
                <a:effectLst/>
                <a:latin typeface="Times New Roman" panose="02020603050405020304" pitchFamily="18" charset="0"/>
                <a:ea typeface="Times New Roman" panose="02020603050405020304" pitchFamily="18" charset="0"/>
              </a:rPr>
              <a:t>grado de recomendación moderada.  </a:t>
            </a:r>
            <a:r>
              <a:rPr lang="es-CO" sz="1800" dirty="0">
                <a:effectLst/>
                <a:latin typeface="Times New Roman" panose="02020603050405020304" pitchFamily="18" charset="0"/>
                <a:ea typeface="Times New Roman" panose="02020603050405020304" pitchFamily="18" charset="0"/>
              </a:rPr>
              <a:t>Esta recomendación se basa en estudios retrospectivos donde la mayoría concuerdan que el EOT PET es predictivo de SLP y SG. Los LCTP-NE tienen una excelente avidez por FDG de 90 %. </a:t>
            </a:r>
          </a:p>
          <a:p>
            <a:pPr marL="742950" indent="-285750">
              <a:lnSpc>
                <a:spcPct val="200000"/>
              </a:lnSpc>
              <a:buFont typeface="Arial" panose="020B0604020202020204" pitchFamily="34" charset="0"/>
              <a:buChar char="•"/>
            </a:pPr>
            <a:r>
              <a:rPr lang="es-CO" sz="1800" dirty="0">
                <a:effectLst/>
                <a:latin typeface="Times New Roman" panose="02020603050405020304" pitchFamily="18" charset="0"/>
                <a:ea typeface="Times New Roman" panose="02020603050405020304" pitchFamily="18" charset="0"/>
              </a:rPr>
              <a:t>El PET no es útil para evaluar compromiso de Médula ósea, Especificidad 18 %.</a:t>
            </a:r>
          </a:p>
          <a:p>
            <a:pPr marL="742950" indent="-285750">
              <a:lnSpc>
                <a:spcPct val="200000"/>
              </a:lnSpc>
              <a:buFont typeface="Arial" panose="020B0604020202020204" pitchFamily="34" charset="0"/>
              <a:buChar char="•"/>
            </a:pPr>
            <a:r>
              <a:rPr lang="es-CO" sz="1800" dirty="0">
                <a:effectLst/>
                <a:latin typeface="Times New Roman" panose="02020603050405020304" pitchFamily="18" charset="0"/>
                <a:ea typeface="Times New Roman" panose="02020603050405020304" pitchFamily="18" charset="0"/>
              </a:rPr>
              <a:t>En relación al </a:t>
            </a:r>
            <a:r>
              <a:rPr lang="es-CO" sz="1800" b="1" dirty="0">
                <a:effectLst/>
                <a:latin typeface="Times New Roman" panose="02020603050405020304" pitchFamily="18" charset="0"/>
                <a:ea typeface="Times New Roman" panose="02020603050405020304" pitchFamily="18" charset="0"/>
              </a:rPr>
              <a:t>seguimiento </a:t>
            </a:r>
            <a:r>
              <a:rPr lang="es-CO" sz="1800" b="1" dirty="0" err="1">
                <a:effectLst/>
                <a:latin typeface="Times New Roman" panose="02020603050405020304" pitchFamily="18" charset="0"/>
                <a:ea typeface="Times New Roman" panose="02020603050405020304" pitchFamily="18" charset="0"/>
              </a:rPr>
              <a:t>imagenológico</a:t>
            </a:r>
            <a:r>
              <a:rPr lang="es-CO" sz="1800" b="1" dirty="0">
                <a:effectLst/>
                <a:latin typeface="Times New Roman" panose="02020603050405020304" pitchFamily="18" charset="0"/>
                <a:ea typeface="Times New Roman" panose="02020603050405020304" pitchFamily="18" charset="0"/>
              </a:rPr>
              <a:t> </a:t>
            </a:r>
            <a:r>
              <a:rPr lang="es-CO" sz="1800" dirty="0">
                <a:effectLst/>
                <a:latin typeface="Times New Roman" panose="02020603050405020304" pitchFamily="18" charset="0"/>
                <a:ea typeface="Times New Roman" panose="02020603050405020304" pitchFamily="18" charset="0"/>
              </a:rPr>
              <a:t>periódico en pacientes con LCTP-NE en primera respuesta completa el </a:t>
            </a:r>
            <a:r>
              <a:rPr lang="es-CO" sz="1800" b="1" dirty="0">
                <a:solidFill>
                  <a:schemeClr val="accent6">
                    <a:lumMod val="50000"/>
                  </a:schemeClr>
                </a:solidFill>
                <a:effectLst/>
                <a:latin typeface="Times New Roman" panose="02020603050405020304" pitchFamily="18" charset="0"/>
                <a:ea typeface="Times New Roman" panose="02020603050405020304" pitchFamily="18" charset="0"/>
              </a:rPr>
              <a:t>grado de recomendación es muy bajo. </a:t>
            </a:r>
          </a:p>
          <a:p>
            <a:pPr marL="742950" indent="-285750">
              <a:lnSpc>
                <a:spcPct val="200000"/>
              </a:lnSpc>
              <a:buFont typeface="Arial" panose="020B0604020202020204" pitchFamily="34" charset="0"/>
              <a:buChar char="•"/>
            </a:pPr>
            <a:r>
              <a:rPr lang="es-CO" sz="1800" dirty="0">
                <a:effectLst/>
                <a:latin typeface="Times New Roman" panose="02020603050405020304" pitchFamily="18" charset="0"/>
                <a:ea typeface="Times New Roman" panose="02020603050405020304" pitchFamily="18" charset="0"/>
              </a:rPr>
              <a:t>No hay evidencia que TAC seriadas a los 6, 12 y 24 meses generen beneficio y </a:t>
            </a:r>
            <a:r>
              <a:rPr lang="es-CO" sz="1800" b="1" dirty="0">
                <a:effectLst/>
                <a:latin typeface="Times New Roman" panose="02020603050405020304" pitchFamily="18" charset="0"/>
                <a:ea typeface="Times New Roman" panose="02020603050405020304" pitchFamily="18" charset="0"/>
              </a:rPr>
              <a:t>el uso de PET de seguimiento no se recomienda. </a:t>
            </a:r>
            <a:r>
              <a:rPr lang="es-CO" sz="1050" b="1" dirty="0">
                <a:effectLst/>
                <a:latin typeface="Times New Roman" panose="02020603050405020304" pitchFamily="18" charset="0"/>
                <a:ea typeface="Times New Roman" panose="02020603050405020304" pitchFamily="18" charset="0"/>
              </a:rPr>
              <a:t> </a:t>
            </a:r>
            <a:endParaRPr lang="es-CO" sz="12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703439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D0C133A-7EEE-CC4E-A77A-75417A96ABE0}"/>
              </a:ext>
            </a:extLst>
          </p:cNvPr>
          <p:cNvSpPr txBox="1">
            <a:spLocks/>
          </p:cNvSpPr>
          <p:nvPr/>
        </p:nvSpPr>
        <p:spPr>
          <a:xfrm>
            <a:off x="0" y="-2488"/>
            <a:ext cx="9884215" cy="888314"/>
          </a:xfrm>
          <a:prstGeom prst="rect">
            <a:avLst/>
          </a:prstGeom>
          <a:solidFill>
            <a:schemeClr val="bg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Eras Demi ITC" panose="020B0805030504020804" pitchFamily="34" charset="0"/>
                <a:ea typeface="+mj-ea"/>
                <a:cs typeface="+mj-cs"/>
              </a:rPr>
            </a:br>
            <a:r>
              <a:rPr kumimoji="0" lang="es-ES" sz="31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Consenso PTCL – NOS de  GELL: Recomendaciones de Expertos</a:t>
            </a:r>
            <a:endParaRPr kumimoji="0" lang="es-CO"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5" name="Imagen 4">
            <a:extLst>
              <a:ext uri="{FF2B5EF4-FFF2-40B4-BE49-F238E27FC236}">
                <a16:creationId xmlns:a16="http://schemas.microsoft.com/office/drawing/2014/main" id="{F00E4122-6A98-B747-BE02-389164F5EB02}"/>
              </a:ext>
            </a:extLst>
          </p:cNvPr>
          <p:cNvPicPr>
            <a:picLocks noChangeAspect="1"/>
          </p:cNvPicPr>
          <p:nvPr/>
        </p:nvPicPr>
        <p:blipFill rotWithShape="1">
          <a:blip r:embed="rId3"/>
          <a:srcRect l="8311" t="19481" b="18610"/>
          <a:stretch/>
        </p:blipFill>
        <p:spPr>
          <a:xfrm>
            <a:off x="9964425" y="30842"/>
            <a:ext cx="2307785" cy="854984"/>
          </a:xfrm>
          <a:prstGeom prst="rect">
            <a:avLst/>
          </a:prstGeom>
        </p:spPr>
      </p:pic>
      <p:sp>
        <p:nvSpPr>
          <p:cNvPr id="8" name="CuadroTexto 7">
            <a:extLst>
              <a:ext uri="{FF2B5EF4-FFF2-40B4-BE49-F238E27FC236}">
                <a16:creationId xmlns:a16="http://schemas.microsoft.com/office/drawing/2014/main" id="{0A3C3977-025B-ED4B-91C4-02A5B1591587}"/>
              </a:ext>
            </a:extLst>
          </p:cNvPr>
          <p:cNvSpPr txBox="1"/>
          <p:nvPr/>
        </p:nvSpPr>
        <p:spPr>
          <a:xfrm>
            <a:off x="0" y="6096297"/>
            <a:ext cx="12192000" cy="830997"/>
          </a:xfrm>
          <a:prstGeom prst="rect">
            <a:avLst/>
          </a:prstGeom>
          <a:noFill/>
        </p:spPr>
        <p:txBody>
          <a:bodyPr wrap="square">
            <a:spAutoFit/>
          </a:bodyPr>
          <a:lstStyle/>
          <a:p>
            <a:r>
              <a:rPr lang="es-ES" sz="2400" b="1" kern="0" dirty="0">
                <a:solidFill>
                  <a:schemeClr val="bg1"/>
                </a:solidFill>
                <a:effectLst/>
                <a:latin typeface="Times New Roman" panose="02020603050405020304" pitchFamily="18" charset="0"/>
              </a:rPr>
              <a:t>Respuesta 8 - </a:t>
            </a:r>
            <a:r>
              <a:rPr lang="es-ES" sz="2400" b="1" dirty="0">
                <a:solidFill>
                  <a:schemeClr val="bg1"/>
                </a:solidFill>
                <a:effectLst/>
                <a:latin typeface="Times New Roman" panose="02020603050405020304" pitchFamily="18" charset="0"/>
              </a:rPr>
              <a:t>¿Considera pertinente realizar consolidación con trasplante </a:t>
            </a:r>
            <a:r>
              <a:rPr lang="es-ES" sz="2400" b="1" dirty="0" err="1">
                <a:solidFill>
                  <a:schemeClr val="bg1"/>
                </a:solidFill>
                <a:effectLst/>
                <a:latin typeface="Times New Roman" panose="02020603050405020304" pitchFamily="18" charset="0"/>
              </a:rPr>
              <a:t>autólogo</a:t>
            </a:r>
            <a:r>
              <a:rPr lang="es-ES" sz="2400" b="1" dirty="0">
                <a:solidFill>
                  <a:schemeClr val="bg1"/>
                </a:solidFill>
                <a:effectLst/>
                <a:latin typeface="Times New Roman" panose="02020603050405020304" pitchFamily="18" charset="0"/>
              </a:rPr>
              <a:t> de precursores hematopoyéticos en pacientes con primera respuesta completa?</a:t>
            </a:r>
            <a:endParaRPr lang="es-CO" sz="2400" b="1" dirty="0">
              <a:solidFill>
                <a:schemeClr val="bg1"/>
              </a:solidFill>
              <a:effectLst/>
              <a:latin typeface="Times New Roman" panose="02020603050405020304" pitchFamily="18" charset="0"/>
            </a:endParaRPr>
          </a:p>
        </p:txBody>
      </p:sp>
      <p:sp>
        <p:nvSpPr>
          <p:cNvPr id="7" name="CuadroTexto 6">
            <a:extLst>
              <a:ext uri="{FF2B5EF4-FFF2-40B4-BE49-F238E27FC236}">
                <a16:creationId xmlns:a16="http://schemas.microsoft.com/office/drawing/2014/main" id="{622DE39B-A1FC-0F47-B15E-A6022532701A}"/>
              </a:ext>
            </a:extLst>
          </p:cNvPr>
          <p:cNvSpPr txBox="1"/>
          <p:nvPr/>
        </p:nvSpPr>
        <p:spPr>
          <a:xfrm>
            <a:off x="609600" y="1275301"/>
            <a:ext cx="10972800" cy="4307398"/>
          </a:xfrm>
          <a:prstGeom prst="rect">
            <a:avLst/>
          </a:prstGeom>
          <a:noFill/>
        </p:spPr>
        <p:txBody>
          <a:bodyPr wrap="square">
            <a:spAutoFit/>
          </a:bodyPr>
          <a:lstStyle/>
          <a:p>
            <a:pPr>
              <a:lnSpc>
                <a:spcPct val="200000"/>
              </a:lnSpc>
            </a:pPr>
            <a:r>
              <a:rPr lang="es-ES" sz="2000" b="1" dirty="0">
                <a:effectLst/>
                <a:latin typeface="Times New Roman" panose="02020603050405020304" pitchFamily="18" charset="0"/>
              </a:rPr>
              <a:t>Recomendación</a:t>
            </a:r>
            <a:endParaRPr lang="es-CO" sz="2000" b="1" dirty="0">
              <a:effectLst/>
              <a:latin typeface="Times New Roman" panose="02020603050405020304" pitchFamily="18" charset="0"/>
            </a:endParaRPr>
          </a:p>
          <a:p>
            <a:pPr marL="342900" lvl="0" indent="-342900">
              <a:lnSpc>
                <a:spcPct val="200000"/>
              </a:lnSpc>
              <a:buFont typeface="Symbol" pitchFamily="2" charset="2"/>
              <a:buChar char=""/>
            </a:pPr>
            <a:r>
              <a:rPr lang="es-CO" sz="2000" dirty="0">
                <a:effectLst/>
                <a:latin typeface="Times New Roman" panose="02020603050405020304" pitchFamily="18" charset="0"/>
                <a:ea typeface="Times New Roman" panose="02020603050405020304" pitchFamily="18" charset="0"/>
              </a:rPr>
              <a:t>Consideramos consolidación con trasplante </a:t>
            </a:r>
            <a:r>
              <a:rPr lang="es-CO" sz="2000" dirty="0" err="1">
                <a:effectLst/>
                <a:latin typeface="Times New Roman" panose="02020603050405020304" pitchFamily="18" charset="0"/>
                <a:ea typeface="Times New Roman" panose="02020603050405020304" pitchFamily="18" charset="0"/>
              </a:rPr>
              <a:t>autólogo</a:t>
            </a:r>
            <a:r>
              <a:rPr lang="es-CO" sz="2000" dirty="0">
                <a:effectLst/>
                <a:latin typeface="Times New Roman" panose="02020603050405020304" pitchFamily="18" charset="0"/>
                <a:ea typeface="Times New Roman" panose="02020603050405020304" pitchFamily="18" charset="0"/>
              </a:rPr>
              <a:t> </a:t>
            </a:r>
            <a:r>
              <a:rPr lang="es-CO" sz="2000" b="1" dirty="0">
                <a:effectLst/>
                <a:latin typeface="Times New Roman" panose="02020603050405020304" pitchFamily="18" charset="0"/>
                <a:ea typeface="Times New Roman" panose="02020603050405020304" pitchFamily="18" charset="0"/>
              </a:rPr>
              <a:t>en todo paciente PTCL-NOS, que logran </a:t>
            </a:r>
            <a:r>
              <a:rPr lang="es-CO" sz="2000" b="1" dirty="0">
                <a:latin typeface="Times New Roman" panose="02020603050405020304" pitchFamily="18" charset="0"/>
                <a:ea typeface="Times New Roman" panose="02020603050405020304" pitchFamily="18" charset="0"/>
              </a:rPr>
              <a:t>RC</a:t>
            </a:r>
            <a:r>
              <a:rPr lang="es-CO" sz="2000" b="1" dirty="0">
                <a:effectLst/>
                <a:latin typeface="Times New Roman" panose="02020603050405020304" pitchFamily="18" charset="0"/>
                <a:ea typeface="Times New Roman" panose="02020603050405020304" pitchFamily="18" charset="0"/>
              </a:rPr>
              <a:t> </a:t>
            </a:r>
            <a:r>
              <a:rPr lang="es-CO" sz="2000" dirty="0">
                <a:effectLst/>
                <a:latin typeface="Times New Roman" panose="02020603050405020304" pitchFamily="18" charset="0"/>
                <a:ea typeface="Times New Roman" panose="02020603050405020304" pitchFamily="18" charset="0"/>
              </a:rPr>
              <a:t>post inducción. (primera remisión completa).</a:t>
            </a:r>
          </a:p>
          <a:p>
            <a:pPr marL="342900" lvl="0" indent="-342900">
              <a:lnSpc>
                <a:spcPct val="200000"/>
              </a:lnSpc>
              <a:buFont typeface="Symbol" pitchFamily="2" charset="2"/>
              <a:buChar char=""/>
            </a:pPr>
            <a:r>
              <a:rPr lang="es-CO" sz="2000" dirty="0">
                <a:effectLst/>
                <a:latin typeface="Times New Roman" panose="02020603050405020304" pitchFamily="18" charset="0"/>
                <a:ea typeface="Times New Roman" panose="02020603050405020304" pitchFamily="18" charset="0"/>
              </a:rPr>
              <a:t>Es importante destacar que el trasplante, aún en recaída, </a:t>
            </a:r>
            <a:r>
              <a:rPr lang="es-CO" sz="2000" b="1" dirty="0">
                <a:effectLst/>
                <a:latin typeface="Times New Roman" panose="02020603050405020304" pitchFamily="18" charset="0"/>
                <a:ea typeface="Times New Roman" panose="02020603050405020304" pitchFamily="18" charset="0"/>
              </a:rPr>
              <a:t>es imperativo ejecutarlo en la circunstancia más óptima</a:t>
            </a:r>
            <a:r>
              <a:rPr lang="es-CO" sz="2000" dirty="0">
                <a:effectLst/>
                <a:latin typeface="Times New Roman" panose="02020603050405020304" pitchFamily="18" charset="0"/>
                <a:ea typeface="Times New Roman" panose="02020603050405020304" pitchFamily="18" charset="0"/>
              </a:rPr>
              <a:t> posible para el propio paciente, que incluye un control adecuado de la enfermedad, de no ser así, es preferible no trasplantar.</a:t>
            </a:r>
            <a:endParaRPr lang="es-CO" sz="2400" dirty="0">
              <a:effectLst/>
              <a:latin typeface="Times New Roman" panose="02020603050405020304" pitchFamily="18" charset="0"/>
              <a:ea typeface="Times New Roman" panose="02020603050405020304" pitchFamily="18" charset="0"/>
            </a:endParaRPr>
          </a:p>
          <a:p>
            <a:pPr marL="342900" lvl="0" indent="-342900">
              <a:lnSpc>
                <a:spcPct val="200000"/>
              </a:lnSpc>
              <a:buFont typeface="Symbol" pitchFamily="2" charset="2"/>
              <a:buChar char=""/>
            </a:pPr>
            <a:r>
              <a:rPr lang="es-CO" sz="2000" b="1" dirty="0">
                <a:effectLst/>
                <a:latin typeface="Times New Roman" panose="02020603050405020304" pitchFamily="18" charset="0"/>
                <a:ea typeface="Times New Roman" panose="02020603050405020304" pitchFamily="18" charset="0"/>
              </a:rPr>
              <a:t>No recomendamos trasplante </a:t>
            </a:r>
            <a:r>
              <a:rPr lang="es-CO" sz="2000" b="1" dirty="0" err="1">
                <a:effectLst/>
                <a:latin typeface="Times New Roman" panose="02020603050405020304" pitchFamily="18" charset="0"/>
                <a:ea typeface="Times New Roman" panose="02020603050405020304" pitchFamily="18" charset="0"/>
              </a:rPr>
              <a:t>alogénico</a:t>
            </a:r>
            <a:r>
              <a:rPr lang="es-CO" sz="2000" b="1" dirty="0">
                <a:effectLst/>
                <a:latin typeface="Times New Roman" panose="02020603050405020304" pitchFamily="18" charset="0"/>
                <a:ea typeface="Times New Roman" panose="02020603050405020304" pitchFamily="18" charset="0"/>
              </a:rPr>
              <a:t> </a:t>
            </a:r>
            <a:r>
              <a:rPr lang="es-CO" sz="2000" dirty="0">
                <a:effectLst/>
                <a:latin typeface="Times New Roman" panose="02020603050405020304" pitchFamily="18" charset="0"/>
                <a:ea typeface="Times New Roman" panose="02020603050405020304" pitchFamily="18" charset="0"/>
              </a:rPr>
              <a:t>como estrategia de consolidación </a:t>
            </a:r>
          </a:p>
        </p:txBody>
      </p:sp>
    </p:spTree>
    <p:extLst>
      <p:ext uri="{BB962C8B-B14F-4D97-AF65-F5344CB8AC3E}">
        <p14:creationId xmlns:p14="http://schemas.microsoft.com/office/powerpoint/2010/main" val="31303763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D0C133A-7EEE-CC4E-A77A-75417A96ABE0}"/>
              </a:ext>
            </a:extLst>
          </p:cNvPr>
          <p:cNvSpPr txBox="1">
            <a:spLocks/>
          </p:cNvSpPr>
          <p:nvPr/>
        </p:nvSpPr>
        <p:spPr>
          <a:xfrm>
            <a:off x="0" y="-2488"/>
            <a:ext cx="9884215" cy="888314"/>
          </a:xfrm>
          <a:prstGeom prst="rect">
            <a:avLst/>
          </a:prstGeom>
          <a:solidFill>
            <a:schemeClr val="bg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Eras Demi ITC" panose="020B0805030504020804" pitchFamily="34" charset="0"/>
                <a:ea typeface="+mj-ea"/>
                <a:cs typeface="+mj-cs"/>
              </a:rPr>
            </a:br>
            <a:r>
              <a:rPr kumimoji="0" lang="es-ES" sz="31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Consenso PTCL – NOS de  GELL: Recomendaciones de Expertos</a:t>
            </a:r>
            <a:endParaRPr kumimoji="0" lang="es-CO"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5" name="Imagen 4">
            <a:extLst>
              <a:ext uri="{FF2B5EF4-FFF2-40B4-BE49-F238E27FC236}">
                <a16:creationId xmlns:a16="http://schemas.microsoft.com/office/drawing/2014/main" id="{F00E4122-6A98-B747-BE02-389164F5EB02}"/>
              </a:ext>
            </a:extLst>
          </p:cNvPr>
          <p:cNvPicPr>
            <a:picLocks noChangeAspect="1"/>
          </p:cNvPicPr>
          <p:nvPr/>
        </p:nvPicPr>
        <p:blipFill rotWithShape="1">
          <a:blip r:embed="rId3"/>
          <a:srcRect l="8311" t="19481" b="18610"/>
          <a:stretch/>
        </p:blipFill>
        <p:spPr>
          <a:xfrm>
            <a:off x="9964425" y="30842"/>
            <a:ext cx="2307785" cy="854984"/>
          </a:xfrm>
          <a:prstGeom prst="rect">
            <a:avLst/>
          </a:prstGeom>
        </p:spPr>
      </p:pic>
      <p:sp>
        <p:nvSpPr>
          <p:cNvPr id="8" name="CuadroTexto 7">
            <a:extLst>
              <a:ext uri="{FF2B5EF4-FFF2-40B4-BE49-F238E27FC236}">
                <a16:creationId xmlns:a16="http://schemas.microsoft.com/office/drawing/2014/main" id="{0A3C3977-025B-ED4B-91C4-02A5B1591587}"/>
              </a:ext>
            </a:extLst>
          </p:cNvPr>
          <p:cNvSpPr txBox="1"/>
          <p:nvPr/>
        </p:nvSpPr>
        <p:spPr>
          <a:xfrm>
            <a:off x="0" y="6096297"/>
            <a:ext cx="12192000" cy="830997"/>
          </a:xfrm>
          <a:prstGeom prst="rect">
            <a:avLst/>
          </a:prstGeom>
          <a:noFill/>
        </p:spPr>
        <p:txBody>
          <a:bodyPr wrap="square">
            <a:spAutoFit/>
          </a:bodyPr>
          <a:lstStyle/>
          <a:p>
            <a:pPr algn="ctr"/>
            <a:r>
              <a:rPr lang="es-ES" sz="2400" b="1" kern="0" dirty="0">
                <a:solidFill>
                  <a:schemeClr val="bg1"/>
                </a:solidFill>
                <a:effectLst/>
                <a:latin typeface="Times New Roman" panose="02020603050405020304" pitchFamily="18" charset="0"/>
              </a:rPr>
              <a:t>Respuesta 9 - ¿Cuál es la terapia de rescate posterior a primera línea de tratamiento más adecuada para pacientes con LCTP-NE (PTCL-NOS)?</a:t>
            </a:r>
            <a:endParaRPr lang="es-CO" sz="2400" b="1" kern="0" dirty="0">
              <a:solidFill>
                <a:schemeClr val="bg1"/>
              </a:solidFill>
              <a:effectLst/>
              <a:latin typeface="Times New Roman" panose="02020603050405020304" pitchFamily="18" charset="0"/>
            </a:endParaRPr>
          </a:p>
        </p:txBody>
      </p:sp>
      <p:pic>
        <p:nvPicPr>
          <p:cNvPr id="6" name="Imagen 5">
            <a:extLst>
              <a:ext uri="{FF2B5EF4-FFF2-40B4-BE49-F238E27FC236}">
                <a16:creationId xmlns:a16="http://schemas.microsoft.com/office/drawing/2014/main" id="{F9807BB1-6460-7B43-A3F4-18F25D5846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3160"/>
            <a:ext cx="12192000" cy="5163137"/>
          </a:xfrm>
          <a:prstGeom prst="rect">
            <a:avLst/>
          </a:prstGeom>
        </p:spPr>
      </p:pic>
    </p:spTree>
    <p:extLst>
      <p:ext uri="{BB962C8B-B14F-4D97-AF65-F5344CB8AC3E}">
        <p14:creationId xmlns:p14="http://schemas.microsoft.com/office/powerpoint/2010/main" val="11542004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D0C133A-7EEE-CC4E-A77A-75417A96ABE0}"/>
              </a:ext>
            </a:extLst>
          </p:cNvPr>
          <p:cNvSpPr txBox="1">
            <a:spLocks/>
          </p:cNvSpPr>
          <p:nvPr/>
        </p:nvSpPr>
        <p:spPr>
          <a:xfrm>
            <a:off x="0" y="-2488"/>
            <a:ext cx="9884215" cy="888314"/>
          </a:xfrm>
          <a:prstGeom prst="rect">
            <a:avLst/>
          </a:prstGeom>
          <a:solidFill>
            <a:schemeClr val="bg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Eras Demi ITC" panose="020B0805030504020804" pitchFamily="34" charset="0"/>
                <a:ea typeface="+mj-ea"/>
                <a:cs typeface="+mj-cs"/>
              </a:rPr>
            </a:br>
            <a:r>
              <a:rPr kumimoji="0" lang="es-ES" sz="31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Consenso PTCL – NOS de  GELL: Recomendaciones de Expertos</a:t>
            </a:r>
            <a:endParaRPr kumimoji="0" lang="es-CO"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5" name="Imagen 4">
            <a:extLst>
              <a:ext uri="{FF2B5EF4-FFF2-40B4-BE49-F238E27FC236}">
                <a16:creationId xmlns:a16="http://schemas.microsoft.com/office/drawing/2014/main" id="{F00E4122-6A98-B747-BE02-389164F5EB02}"/>
              </a:ext>
            </a:extLst>
          </p:cNvPr>
          <p:cNvPicPr>
            <a:picLocks noChangeAspect="1"/>
          </p:cNvPicPr>
          <p:nvPr/>
        </p:nvPicPr>
        <p:blipFill rotWithShape="1">
          <a:blip r:embed="rId3"/>
          <a:srcRect l="8311" t="19481" b="18610"/>
          <a:stretch/>
        </p:blipFill>
        <p:spPr>
          <a:xfrm>
            <a:off x="9964425" y="30842"/>
            <a:ext cx="2307785" cy="854984"/>
          </a:xfrm>
          <a:prstGeom prst="rect">
            <a:avLst/>
          </a:prstGeom>
        </p:spPr>
      </p:pic>
      <p:sp>
        <p:nvSpPr>
          <p:cNvPr id="8" name="CuadroTexto 7">
            <a:extLst>
              <a:ext uri="{FF2B5EF4-FFF2-40B4-BE49-F238E27FC236}">
                <a16:creationId xmlns:a16="http://schemas.microsoft.com/office/drawing/2014/main" id="{0A3C3977-025B-ED4B-91C4-02A5B1591587}"/>
              </a:ext>
            </a:extLst>
          </p:cNvPr>
          <p:cNvSpPr txBox="1"/>
          <p:nvPr/>
        </p:nvSpPr>
        <p:spPr>
          <a:xfrm>
            <a:off x="0" y="6096297"/>
            <a:ext cx="121920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mn-cs"/>
              </a:rPr>
              <a:t>Respuesta 9 - ¿Cuál es la terapia de rescate posterior a primera línea de tratamiento más adecuada para pacientes con LCTP-NE (PTCL-NOS)?</a:t>
            </a:r>
            <a:endParaRPr kumimoji="0" lang="es-CO" sz="24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mn-cs"/>
            </a:endParaRPr>
          </a:p>
        </p:txBody>
      </p:sp>
      <p:pic>
        <p:nvPicPr>
          <p:cNvPr id="6" name="Imagen 5">
            <a:extLst>
              <a:ext uri="{FF2B5EF4-FFF2-40B4-BE49-F238E27FC236}">
                <a16:creationId xmlns:a16="http://schemas.microsoft.com/office/drawing/2014/main" id="{2E5BCC2E-2D19-1546-90BE-87328E0BEB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5826"/>
            <a:ext cx="12192000" cy="5210471"/>
          </a:xfrm>
          <a:prstGeom prst="rect">
            <a:avLst/>
          </a:prstGeom>
        </p:spPr>
      </p:pic>
    </p:spTree>
    <p:extLst>
      <p:ext uri="{BB962C8B-B14F-4D97-AF65-F5344CB8AC3E}">
        <p14:creationId xmlns:p14="http://schemas.microsoft.com/office/powerpoint/2010/main" val="9022910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D0C133A-7EEE-CC4E-A77A-75417A96ABE0}"/>
              </a:ext>
            </a:extLst>
          </p:cNvPr>
          <p:cNvSpPr txBox="1">
            <a:spLocks/>
          </p:cNvSpPr>
          <p:nvPr/>
        </p:nvSpPr>
        <p:spPr>
          <a:xfrm>
            <a:off x="0" y="-2488"/>
            <a:ext cx="9884215" cy="888314"/>
          </a:xfrm>
          <a:prstGeom prst="rect">
            <a:avLst/>
          </a:prstGeom>
          <a:solidFill>
            <a:schemeClr val="bg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Eras Demi ITC" panose="020B0805030504020804" pitchFamily="34" charset="0"/>
                <a:ea typeface="+mj-ea"/>
                <a:cs typeface="+mj-cs"/>
              </a:rPr>
            </a:br>
            <a:r>
              <a:rPr kumimoji="0" lang="es-ES" sz="31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Consenso PTCL – NOS de  GELL: Recomendaciones de Expertos</a:t>
            </a:r>
            <a:endParaRPr kumimoji="0" lang="es-CO"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5" name="Imagen 4">
            <a:extLst>
              <a:ext uri="{FF2B5EF4-FFF2-40B4-BE49-F238E27FC236}">
                <a16:creationId xmlns:a16="http://schemas.microsoft.com/office/drawing/2014/main" id="{F00E4122-6A98-B747-BE02-389164F5EB02}"/>
              </a:ext>
            </a:extLst>
          </p:cNvPr>
          <p:cNvPicPr>
            <a:picLocks noChangeAspect="1"/>
          </p:cNvPicPr>
          <p:nvPr/>
        </p:nvPicPr>
        <p:blipFill rotWithShape="1">
          <a:blip r:embed="rId3"/>
          <a:srcRect l="8311" t="19481" b="18610"/>
          <a:stretch/>
        </p:blipFill>
        <p:spPr>
          <a:xfrm>
            <a:off x="9964425" y="30842"/>
            <a:ext cx="2307785" cy="854984"/>
          </a:xfrm>
          <a:prstGeom prst="rect">
            <a:avLst/>
          </a:prstGeom>
        </p:spPr>
      </p:pic>
      <p:sp>
        <p:nvSpPr>
          <p:cNvPr id="8" name="CuadroTexto 7">
            <a:extLst>
              <a:ext uri="{FF2B5EF4-FFF2-40B4-BE49-F238E27FC236}">
                <a16:creationId xmlns:a16="http://schemas.microsoft.com/office/drawing/2014/main" id="{0A3C3977-025B-ED4B-91C4-02A5B1591587}"/>
              </a:ext>
            </a:extLst>
          </p:cNvPr>
          <p:cNvSpPr txBox="1"/>
          <p:nvPr/>
        </p:nvSpPr>
        <p:spPr>
          <a:xfrm>
            <a:off x="0" y="6096297"/>
            <a:ext cx="121920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mn-cs"/>
              </a:rPr>
              <a:t>Respuesta 9 - ¿Cuál es la terapia de rescate posterior a primera línea de tratamiento más adecuada para pacientes con LCTP-NE (PTCL-NOS)?</a:t>
            </a:r>
            <a:endParaRPr kumimoji="0" lang="es-CO" sz="24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mn-cs"/>
            </a:endParaRPr>
          </a:p>
        </p:txBody>
      </p:sp>
      <p:pic>
        <p:nvPicPr>
          <p:cNvPr id="6" name="Imagen 5">
            <a:extLst>
              <a:ext uri="{FF2B5EF4-FFF2-40B4-BE49-F238E27FC236}">
                <a16:creationId xmlns:a16="http://schemas.microsoft.com/office/drawing/2014/main" id="{9770B1B6-C64D-C44B-8EA9-28163D4AB537}"/>
              </a:ext>
            </a:extLst>
          </p:cNvPr>
          <p:cNvPicPr>
            <a:picLocks noChangeAspect="1"/>
          </p:cNvPicPr>
          <p:nvPr/>
        </p:nvPicPr>
        <p:blipFill rotWithShape="1">
          <a:blip r:embed="rId4">
            <a:extLst>
              <a:ext uri="{28A0092B-C50C-407E-A947-70E740481C1C}">
                <a14:useLocalDpi xmlns:a14="http://schemas.microsoft.com/office/drawing/2010/main" val="0"/>
              </a:ext>
            </a:extLst>
          </a:blip>
          <a:srcRect b="7768"/>
          <a:stretch/>
        </p:blipFill>
        <p:spPr>
          <a:xfrm>
            <a:off x="-155473" y="885826"/>
            <a:ext cx="12347473" cy="3570966"/>
          </a:xfrm>
          <a:prstGeom prst="rect">
            <a:avLst/>
          </a:prstGeom>
        </p:spPr>
      </p:pic>
      <p:pic>
        <p:nvPicPr>
          <p:cNvPr id="7" name="Imagen 6">
            <a:extLst>
              <a:ext uri="{FF2B5EF4-FFF2-40B4-BE49-F238E27FC236}">
                <a16:creationId xmlns:a16="http://schemas.microsoft.com/office/drawing/2014/main" id="{3583F468-15D8-544E-A94F-02895B251B69}"/>
              </a:ext>
            </a:extLst>
          </p:cNvPr>
          <p:cNvPicPr>
            <a:picLocks noChangeAspect="1"/>
          </p:cNvPicPr>
          <p:nvPr/>
        </p:nvPicPr>
        <p:blipFill rotWithShape="1">
          <a:blip r:embed="rId5">
            <a:extLst>
              <a:ext uri="{28A0092B-C50C-407E-A947-70E740481C1C}">
                <a14:useLocalDpi xmlns:a14="http://schemas.microsoft.com/office/drawing/2010/main" val="0"/>
              </a:ext>
            </a:extLst>
          </a:blip>
          <a:srcRect t="9808"/>
          <a:stretch/>
        </p:blipFill>
        <p:spPr>
          <a:xfrm>
            <a:off x="-70778" y="3784397"/>
            <a:ext cx="12192000" cy="2311899"/>
          </a:xfrm>
          <a:prstGeom prst="rect">
            <a:avLst/>
          </a:prstGeom>
        </p:spPr>
      </p:pic>
    </p:spTree>
    <p:extLst>
      <p:ext uri="{BB962C8B-B14F-4D97-AF65-F5344CB8AC3E}">
        <p14:creationId xmlns:p14="http://schemas.microsoft.com/office/powerpoint/2010/main" val="2259090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4E48467F-02E4-2DD5-B9DB-1AC4AB292ED6}"/>
              </a:ext>
            </a:extLst>
          </p:cNvPr>
          <p:cNvCxnSpPr/>
          <p:nvPr/>
        </p:nvCxnSpPr>
        <p:spPr>
          <a:xfrm>
            <a:off x="0" y="6457071"/>
            <a:ext cx="12192000" cy="0"/>
          </a:xfrm>
          <a:prstGeom prst="line">
            <a:avLst/>
          </a:prstGeom>
          <a:ln w="28575">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5" name="Conector recto 4">
            <a:extLst>
              <a:ext uri="{FF2B5EF4-FFF2-40B4-BE49-F238E27FC236}">
                <a16:creationId xmlns:a16="http://schemas.microsoft.com/office/drawing/2014/main" id="{CAF9FA3B-4FB0-BFEB-7DA9-0DE4BC7E6461}"/>
              </a:ext>
            </a:extLst>
          </p:cNvPr>
          <p:cNvCxnSpPr>
            <a:cxnSpLocks/>
          </p:cNvCxnSpPr>
          <p:nvPr/>
        </p:nvCxnSpPr>
        <p:spPr>
          <a:xfrm>
            <a:off x="-16416" y="6609471"/>
            <a:ext cx="12208416" cy="0"/>
          </a:xfrm>
          <a:prstGeom prst="line">
            <a:avLst/>
          </a:prstGeom>
          <a:ln w="28575">
            <a:solidFill>
              <a:srgbClr val="008080"/>
            </a:solidFill>
          </a:ln>
        </p:spPr>
        <p:style>
          <a:lnRef idx="1">
            <a:schemeClr val="accent1"/>
          </a:lnRef>
          <a:fillRef idx="0">
            <a:schemeClr val="accent1"/>
          </a:fillRef>
          <a:effectRef idx="0">
            <a:schemeClr val="accent1"/>
          </a:effectRef>
          <a:fontRef idx="minor">
            <a:schemeClr val="tx1"/>
          </a:fontRef>
        </p:style>
      </p:cxnSp>
      <p:sp>
        <p:nvSpPr>
          <p:cNvPr id="8" name="Título 1">
            <a:extLst>
              <a:ext uri="{FF2B5EF4-FFF2-40B4-BE49-F238E27FC236}">
                <a16:creationId xmlns:a16="http://schemas.microsoft.com/office/drawing/2014/main" id="{BECEEACE-66B5-7343-9F1C-EB71D12D6CAB}"/>
              </a:ext>
            </a:extLst>
          </p:cNvPr>
          <p:cNvSpPr txBox="1">
            <a:spLocks/>
          </p:cNvSpPr>
          <p:nvPr/>
        </p:nvSpPr>
        <p:spPr>
          <a:xfrm>
            <a:off x="0" y="775705"/>
            <a:ext cx="9929238" cy="576164"/>
          </a:xfrm>
          <a:prstGeom prst="rect">
            <a:avLst/>
          </a:prstGeom>
        </p:spPr>
        <p:txBody>
          <a:bodyPr vert="horz" lIns="91440" tIns="45720" rIns="91440" bIns="45720" rtlCol="0" anchor="ctr">
            <a:normAutofit fontScale="92500"/>
          </a:bodyPr>
          <a:lstStyle>
            <a:defPPr>
              <a:defRPr lang="es-CO"/>
            </a:defPPr>
            <a:lvl1pPr>
              <a:lnSpc>
                <a:spcPct val="90000"/>
              </a:lnSpc>
              <a:spcBef>
                <a:spcPct val="0"/>
              </a:spcBef>
              <a:buNone/>
              <a:defRPr sz="2800">
                <a:latin typeface="Eras Demi ITC" panose="020B0805030504020804" pitchFamily="34" charset="0"/>
                <a:ea typeface="+mj-ea"/>
                <a:cs typeface="+mj-cs"/>
              </a:defRPr>
            </a:lvl1pPr>
          </a:lstStyle>
          <a:p>
            <a:r>
              <a:rPr lang="es-ES"/>
              <a:t>Proportion</a:t>
            </a:r>
            <a:r>
              <a:rPr lang="es-ES" dirty="0"/>
              <a:t> of PTCL/</a:t>
            </a:r>
            <a:r>
              <a:rPr lang="es-ES"/>
              <a:t>Non Hodgkin’s Lymphomas on</a:t>
            </a:r>
            <a:r>
              <a:rPr lang="es-ES" dirty="0"/>
              <a:t> LATAM</a:t>
            </a:r>
          </a:p>
        </p:txBody>
      </p:sp>
      <p:grpSp>
        <p:nvGrpSpPr>
          <p:cNvPr id="22" name="Grupo 21">
            <a:extLst>
              <a:ext uri="{FF2B5EF4-FFF2-40B4-BE49-F238E27FC236}">
                <a16:creationId xmlns:a16="http://schemas.microsoft.com/office/drawing/2014/main" id="{D5ADCD1E-2035-3B46-9E99-736972E17731}"/>
              </a:ext>
            </a:extLst>
          </p:cNvPr>
          <p:cNvGrpSpPr/>
          <p:nvPr/>
        </p:nvGrpSpPr>
        <p:grpSpPr>
          <a:xfrm>
            <a:off x="642493" y="1830673"/>
            <a:ext cx="7172763" cy="4625208"/>
            <a:chOff x="1856937" y="1926638"/>
            <a:chExt cx="6512363" cy="3989820"/>
          </a:xfrm>
        </p:grpSpPr>
        <p:pic>
          <p:nvPicPr>
            <p:cNvPr id="2" name="Imagen 1">
              <a:extLst>
                <a:ext uri="{FF2B5EF4-FFF2-40B4-BE49-F238E27FC236}">
                  <a16:creationId xmlns:a16="http://schemas.microsoft.com/office/drawing/2014/main" id="{E11B730E-47AD-4B73-9232-0521D678316E}"/>
                </a:ext>
              </a:extLst>
            </p:cNvPr>
            <p:cNvPicPr>
              <a:picLocks noChangeAspect="1"/>
            </p:cNvPicPr>
            <p:nvPr/>
          </p:nvPicPr>
          <p:blipFill rotWithShape="1">
            <a:blip r:embed="rId2"/>
            <a:srcRect r="16468"/>
            <a:stretch/>
          </p:blipFill>
          <p:spPr>
            <a:xfrm>
              <a:off x="1856937" y="1926638"/>
              <a:ext cx="6512363" cy="3989820"/>
            </a:xfrm>
            <a:prstGeom prst="rect">
              <a:avLst/>
            </a:prstGeom>
          </p:spPr>
        </p:pic>
        <p:sp>
          <p:nvSpPr>
            <p:cNvPr id="9" name="Rectángulo 8">
              <a:extLst>
                <a:ext uri="{FF2B5EF4-FFF2-40B4-BE49-F238E27FC236}">
                  <a16:creationId xmlns:a16="http://schemas.microsoft.com/office/drawing/2014/main" id="{603C7B00-DE4A-7E43-B558-D23504FB514C}"/>
                </a:ext>
              </a:extLst>
            </p:cNvPr>
            <p:cNvSpPr/>
            <p:nvPr/>
          </p:nvSpPr>
          <p:spPr>
            <a:xfrm>
              <a:off x="3170016" y="2260600"/>
              <a:ext cx="5199284" cy="3633040"/>
            </a:xfrm>
            <a:prstGeom prst="rect">
              <a:avLst/>
            </a:prstGeom>
            <a:solidFill>
              <a:srgbClr val="FFF0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Rectángulo 5">
              <a:extLst>
                <a:ext uri="{FF2B5EF4-FFF2-40B4-BE49-F238E27FC236}">
                  <a16:creationId xmlns:a16="http://schemas.microsoft.com/office/drawing/2014/main" id="{9DFE7506-C414-E245-A2D9-41AB2F568A77}"/>
                </a:ext>
              </a:extLst>
            </p:cNvPr>
            <p:cNvSpPr/>
            <p:nvPr/>
          </p:nvSpPr>
          <p:spPr>
            <a:xfrm>
              <a:off x="3175000" y="2260600"/>
              <a:ext cx="3886200" cy="266700"/>
            </a:xfrm>
            <a:prstGeom prst="rect">
              <a:avLst/>
            </a:prstGeom>
            <a:gradFill flip="none" rotWithShape="1">
              <a:gsLst>
                <a:gs pos="0">
                  <a:srgbClr val="FF0000"/>
                </a:gs>
                <a:gs pos="50000">
                  <a:srgbClr val="FFF0F2">
                    <a:shade val="67500"/>
                    <a:satMod val="115000"/>
                  </a:srgbClr>
                </a:gs>
                <a:gs pos="100000">
                  <a:srgbClr val="FFF0F2">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a:extLst>
                <a:ext uri="{FF2B5EF4-FFF2-40B4-BE49-F238E27FC236}">
                  <a16:creationId xmlns:a16="http://schemas.microsoft.com/office/drawing/2014/main" id="{B0E5DA3C-3B9D-2446-9AE3-992892B37276}"/>
                </a:ext>
              </a:extLst>
            </p:cNvPr>
            <p:cNvSpPr/>
            <p:nvPr/>
          </p:nvSpPr>
          <p:spPr>
            <a:xfrm>
              <a:off x="3170017" y="2527300"/>
              <a:ext cx="1311959" cy="321262"/>
            </a:xfrm>
            <a:prstGeom prst="rect">
              <a:avLst/>
            </a:prstGeom>
            <a:gradFill flip="none" rotWithShape="1">
              <a:gsLst>
                <a:gs pos="0">
                  <a:srgbClr val="FF0000"/>
                </a:gs>
                <a:gs pos="50000">
                  <a:srgbClr val="FFF0F2">
                    <a:shade val="67500"/>
                    <a:satMod val="115000"/>
                  </a:srgbClr>
                </a:gs>
                <a:gs pos="100000">
                  <a:srgbClr val="FFF0F2">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10">
              <a:extLst>
                <a:ext uri="{FF2B5EF4-FFF2-40B4-BE49-F238E27FC236}">
                  <a16:creationId xmlns:a16="http://schemas.microsoft.com/office/drawing/2014/main" id="{DD320BD5-B508-944A-8685-1DAF877E548A}"/>
                </a:ext>
              </a:extLst>
            </p:cNvPr>
            <p:cNvSpPr/>
            <p:nvPr/>
          </p:nvSpPr>
          <p:spPr>
            <a:xfrm>
              <a:off x="4481976" y="2861262"/>
              <a:ext cx="1289611" cy="321262"/>
            </a:xfrm>
            <a:prstGeom prst="rect">
              <a:avLst/>
            </a:prstGeom>
            <a:gradFill flip="none" rotWithShape="1">
              <a:gsLst>
                <a:gs pos="0">
                  <a:srgbClr val="FF0000"/>
                </a:gs>
                <a:gs pos="50000">
                  <a:srgbClr val="FFF0F2">
                    <a:shade val="67500"/>
                    <a:satMod val="115000"/>
                  </a:srgbClr>
                </a:gs>
                <a:gs pos="100000">
                  <a:srgbClr val="FFF0F2">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Rectángulo 11">
              <a:extLst>
                <a:ext uri="{FF2B5EF4-FFF2-40B4-BE49-F238E27FC236}">
                  <a16:creationId xmlns:a16="http://schemas.microsoft.com/office/drawing/2014/main" id="{F4BC6C50-D36E-9247-A246-1BB2243D3E7A}"/>
                </a:ext>
              </a:extLst>
            </p:cNvPr>
            <p:cNvSpPr/>
            <p:nvPr/>
          </p:nvSpPr>
          <p:spPr>
            <a:xfrm>
              <a:off x="4481976" y="3164648"/>
              <a:ext cx="3541403" cy="321262"/>
            </a:xfrm>
            <a:prstGeom prst="rect">
              <a:avLst/>
            </a:prstGeom>
            <a:gradFill flip="none" rotWithShape="1">
              <a:gsLst>
                <a:gs pos="0">
                  <a:srgbClr val="FF0000"/>
                </a:gs>
                <a:gs pos="50000">
                  <a:srgbClr val="FFF0F2">
                    <a:shade val="67500"/>
                    <a:satMod val="115000"/>
                  </a:srgbClr>
                </a:gs>
                <a:gs pos="100000">
                  <a:srgbClr val="FFF0F2">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a:extLst>
                <a:ext uri="{FF2B5EF4-FFF2-40B4-BE49-F238E27FC236}">
                  <a16:creationId xmlns:a16="http://schemas.microsoft.com/office/drawing/2014/main" id="{3F695C4B-6391-1B4B-8916-51E182B69758}"/>
                </a:ext>
              </a:extLst>
            </p:cNvPr>
            <p:cNvSpPr/>
            <p:nvPr/>
          </p:nvSpPr>
          <p:spPr>
            <a:xfrm>
              <a:off x="4481976" y="3468034"/>
              <a:ext cx="2579224" cy="321262"/>
            </a:xfrm>
            <a:prstGeom prst="rect">
              <a:avLst/>
            </a:prstGeom>
            <a:gradFill flip="none" rotWithShape="1">
              <a:gsLst>
                <a:gs pos="0">
                  <a:srgbClr val="FF0000"/>
                </a:gs>
                <a:gs pos="50000">
                  <a:srgbClr val="FFF0F2">
                    <a:shade val="67500"/>
                    <a:satMod val="115000"/>
                  </a:srgbClr>
                </a:gs>
                <a:gs pos="100000">
                  <a:srgbClr val="FFF0F2">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Rectángulo 13">
              <a:extLst>
                <a:ext uri="{FF2B5EF4-FFF2-40B4-BE49-F238E27FC236}">
                  <a16:creationId xmlns:a16="http://schemas.microsoft.com/office/drawing/2014/main" id="{EA40321D-1616-AD42-A273-A6C6C85E65EB}"/>
                </a:ext>
              </a:extLst>
            </p:cNvPr>
            <p:cNvSpPr/>
            <p:nvPr/>
          </p:nvSpPr>
          <p:spPr>
            <a:xfrm>
              <a:off x="4481976" y="3763896"/>
              <a:ext cx="1262282" cy="321262"/>
            </a:xfrm>
            <a:prstGeom prst="rect">
              <a:avLst/>
            </a:prstGeom>
            <a:gradFill flip="none" rotWithShape="1">
              <a:gsLst>
                <a:gs pos="0">
                  <a:srgbClr val="FF0000"/>
                </a:gs>
                <a:gs pos="50000">
                  <a:srgbClr val="FFF0F2">
                    <a:shade val="67500"/>
                    <a:satMod val="115000"/>
                  </a:srgbClr>
                </a:gs>
                <a:gs pos="100000">
                  <a:srgbClr val="FFF0F2">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Rectángulo 14">
              <a:extLst>
                <a:ext uri="{FF2B5EF4-FFF2-40B4-BE49-F238E27FC236}">
                  <a16:creationId xmlns:a16="http://schemas.microsoft.com/office/drawing/2014/main" id="{55EEDCA4-416D-744C-BA8C-27E55491F46C}"/>
                </a:ext>
              </a:extLst>
            </p:cNvPr>
            <p:cNvSpPr/>
            <p:nvPr/>
          </p:nvSpPr>
          <p:spPr>
            <a:xfrm>
              <a:off x="5771588" y="4067598"/>
              <a:ext cx="1098721" cy="321262"/>
            </a:xfrm>
            <a:prstGeom prst="rect">
              <a:avLst/>
            </a:prstGeom>
            <a:gradFill flip="none" rotWithShape="1">
              <a:gsLst>
                <a:gs pos="0">
                  <a:srgbClr val="FF0000"/>
                </a:gs>
                <a:gs pos="50000">
                  <a:srgbClr val="FFF0F2">
                    <a:shade val="67500"/>
                    <a:satMod val="115000"/>
                  </a:srgbClr>
                </a:gs>
                <a:gs pos="100000">
                  <a:srgbClr val="FFF0F2">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Rectángulo 15">
              <a:extLst>
                <a:ext uri="{FF2B5EF4-FFF2-40B4-BE49-F238E27FC236}">
                  <a16:creationId xmlns:a16="http://schemas.microsoft.com/office/drawing/2014/main" id="{F565A7C1-AAD0-CF4F-BD38-F4897C926410}"/>
                </a:ext>
              </a:extLst>
            </p:cNvPr>
            <p:cNvSpPr/>
            <p:nvPr/>
          </p:nvSpPr>
          <p:spPr>
            <a:xfrm>
              <a:off x="3183122" y="4388860"/>
              <a:ext cx="3878078" cy="321262"/>
            </a:xfrm>
            <a:prstGeom prst="rect">
              <a:avLst/>
            </a:prstGeom>
            <a:gradFill flip="none" rotWithShape="1">
              <a:gsLst>
                <a:gs pos="0">
                  <a:srgbClr val="FF0000"/>
                </a:gs>
                <a:gs pos="50000">
                  <a:srgbClr val="FFF0F2">
                    <a:shade val="67500"/>
                    <a:satMod val="115000"/>
                  </a:srgbClr>
                </a:gs>
                <a:gs pos="100000">
                  <a:srgbClr val="FFF0F2">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17">
              <a:extLst>
                <a:ext uri="{FF2B5EF4-FFF2-40B4-BE49-F238E27FC236}">
                  <a16:creationId xmlns:a16="http://schemas.microsoft.com/office/drawing/2014/main" id="{DDCDB70B-732C-B14F-B4E3-B852911F064C}"/>
                </a:ext>
              </a:extLst>
            </p:cNvPr>
            <p:cNvSpPr/>
            <p:nvPr/>
          </p:nvSpPr>
          <p:spPr>
            <a:xfrm>
              <a:off x="3170017" y="4710122"/>
              <a:ext cx="1311958" cy="321262"/>
            </a:xfrm>
            <a:prstGeom prst="rect">
              <a:avLst/>
            </a:prstGeom>
            <a:gradFill flip="none" rotWithShape="1">
              <a:gsLst>
                <a:gs pos="0">
                  <a:srgbClr val="FF0000"/>
                </a:gs>
                <a:gs pos="50000">
                  <a:srgbClr val="FFF0F2">
                    <a:shade val="67500"/>
                    <a:satMod val="115000"/>
                  </a:srgbClr>
                </a:gs>
                <a:gs pos="100000">
                  <a:srgbClr val="FFF0F2">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ángulo 18">
              <a:extLst>
                <a:ext uri="{FF2B5EF4-FFF2-40B4-BE49-F238E27FC236}">
                  <a16:creationId xmlns:a16="http://schemas.microsoft.com/office/drawing/2014/main" id="{A30C7112-1A14-2B41-BEE1-2B97C4F4C22B}"/>
                </a:ext>
              </a:extLst>
            </p:cNvPr>
            <p:cNvSpPr/>
            <p:nvPr/>
          </p:nvSpPr>
          <p:spPr>
            <a:xfrm>
              <a:off x="6651226" y="4985748"/>
              <a:ext cx="1522053" cy="321262"/>
            </a:xfrm>
            <a:prstGeom prst="rect">
              <a:avLst/>
            </a:prstGeom>
            <a:gradFill flip="none" rotWithShape="1">
              <a:gsLst>
                <a:gs pos="0">
                  <a:srgbClr val="FF0000"/>
                </a:gs>
                <a:gs pos="50000">
                  <a:srgbClr val="FFF0F2">
                    <a:shade val="67500"/>
                    <a:satMod val="115000"/>
                  </a:srgbClr>
                </a:gs>
                <a:gs pos="100000">
                  <a:srgbClr val="FFF0F2">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Rectángulo 19">
              <a:extLst>
                <a:ext uri="{FF2B5EF4-FFF2-40B4-BE49-F238E27FC236}">
                  <a16:creationId xmlns:a16="http://schemas.microsoft.com/office/drawing/2014/main" id="{FD219CCB-9B5E-F847-B556-F139867F32BC}"/>
                </a:ext>
              </a:extLst>
            </p:cNvPr>
            <p:cNvSpPr/>
            <p:nvPr/>
          </p:nvSpPr>
          <p:spPr>
            <a:xfrm>
              <a:off x="4481976" y="5291494"/>
              <a:ext cx="2579224" cy="321262"/>
            </a:xfrm>
            <a:prstGeom prst="rect">
              <a:avLst/>
            </a:prstGeom>
            <a:gradFill flip="none" rotWithShape="1">
              <a:gsLst>
                <a:gs pos="0">
                  <a:srgbClr val="FF0000"/>
                </a:gs>
                <a:gs pos="50000">
                  <a:srgbClr val="FFF0F2">
                    <a:shade val="67500"/>
                    <a:satMod val="115000"/>
                  </a:srgbClr>
                </a:gs>
                <a:gs pos="100000">
                  <a:srgbClr val="FFF0F2">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Rectángulo 20">
              <a:extLst>
                <a:ext uri="{FF2B5EF4-FFF2-40B4-BE49-F238E27FC236}">
                  <a16:creationId xmlns:a16="http://schemas.microsoft.com/office/drawing/2014/main" id="{E5D0EC35-0A73-1B40-979B-32D84E1BC959}"/>
                </a:ext>
              </a:extLst>
            </p:cNvPr>
            <p:cNvSpPr/>
            <p:nvPr/>
          </p:nvSpPr>
          <p:spPr>
            <a:xfrm>
              <a:off x="3170016" y="5572378"/>
              <a:ext cx="1311959" cy="321262"/>
            </a:xfrm>
            <a:prstGeom prst="rect">
              <a:avLst/>
            </a:prstGeom>
            <a:gradFill flip="none" rotWithShape="1">
              <a:gsLst>
                <a:gs pos="0">
                  <a:srgbClr val="FF0000"/>
                </a:gs>
                <a:gs pos="50000">
                  <a:srgbClr val="FFF0F2">
                    <a:shade val="67500"/>
                    <a:satMod val="115000"/>
                  </a:srgbClr>
                </a:gs>
                <a:gs pos="100000">
                  <a:srgbClr val="FFF0F2">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24" name="Imagen 23">
            <a:extLst>
              <a:ext uri="{FF2B5EF4-FFF2-40B4-BE49-F238E27FC236}">
                <a16:creationId xmlns:a16="http://schemas.microsoft.com/office/drawing/2014/main" id="{64520641-4048-9744-A52A-FAC9935274E1}"/>
              </a:ext>
            </a:extLst>
          </p:cNvPr>
          <p:cNvPicPr>
            <a:picLocks noChangeAspect="1"/>
          </p:cNvPicPr>
          <p:nvPr/>
        </p:nvPicPr>
        <p:blipFill rotWithShape="1">
          <a:blip r:embed="rId3">
            <a:extLst>
              <a:ext uri="{28A0092B-C50C-407E-A947-70E740481C1C}">
                <a14:useLocalDpi xmlns:a14="http://schemas.microsoft.com/office/drawing/2010/main" val="0"/>
              </a:ext>
            </a:extLst>
          </a:blip>
          <a:srcRect l="11667" t="34074" r="68333" b="14803"/>
          <a:stretch/>
        </p:blipFill>
        <p:spPr>
          <a:xfrm>
            <a:off x="8097165" y="1799160"/>
            <a:ext cx="3220285" cy="4630269"/>
          </a:xfrm>
          <a:prstGeom prst="rect">
            <a:avLst/>
          </a:prstGeom>
        </p:spPr>
      </p:pic>
      <p:sp>
        <p:nvSpPr>
          <p:cNvPr id="33" name="Forma libre 32">
            <a:extLst>
              <a:ext uri="{FF2B5EF4-FFF2-40B4-BE49-F238E27FC236}">
                <a16:creationId xmlns:a16="http://schemas.microsoft.com/office/drawing/2014/main" id="{318C75EE-F16B-5D4E-88C2-D693EC03D2EA}"/>
              </a:ext>
            </a:extLst>
          </p:cNvPr>
          <p:cNvSpPr/>
          <p:nvPr/>
        </p:nvSpPr>
        <p:spPr>
          <a:xfrm>
            <a:off x="8601088" y="2449284"/>
            <a:ext cx="898511" cy="3594100"/>
          </a:xfrm>
          <a:custGeom>
            <a:avLst/>
            <a:gdLst>
              <a:gd name="connsiteX0" fmla="*/ 127000 w 1003300"/>
              <a:gd name="connsiteY0" fmla="*/ 76200 h 3111500"/>
              <a:gd name="connsiteX1" fmla="*/ 127000 w 1003300"/>
              <a:gd name="connsiteY1" fmla="*/ 76200 h 3111500"/>
              <a:gd name="connsiteX2" fmla="*/ 38100 w 1003300"/>
              <a:gd name="connsiteY2" fmla="*/ 152400 h 3111500"/>
              <a:gd name="connsiteX3" fmla="*/ 25400 w 1003300"/>
              <a:gd name="connsiteY3" fmla="*/ 190500 h 3111500"/>
              <a:gd name="connsiteX4" fmla="*/ 0 w 1003300"/>
              <a:gd name="connsiteY4" fmla="*/ 317500 h 3111500"/>
              <a:gd name="connsiteX5" fmla="*/ 12700 w 1003300"/>
              <a:gd name="connsiteY5" fmla="*/ 660400 h 3111500"/>
              <a:gd name="connsiteX6" fmla="*/ 38100 w 1003300"/>
              <a:gd name="connsiteY6" fmla="*/ 736600 h 3111500"/>
              <a:gd name="connsiteX7" fmla="*/ 63500 w 1003300"/>
              <a:gd name="connsiteY7" fmla="*/ 774700 h 3111500"/>
              <a:gd name="connsiteX8" fmla="*/ 139700 w 1003300"/>
              <a:gd name="connsiteY8" fmla="*/ 838200 h 3111500"/>
              <a:gd name="connsiteX9" fmla="*/ 228600 w 1003300"/>
              <a:gd name="connsiteY9" fmla="*/ 939800 h 3111500"/>
              <a:gd name="connsiteX10" fmla="*/ 241300 w 1003300"/>
              <a:gd name="connsiteY10" fmla="*/ 977900 h 3111500"/>
              <a:gd name="connsiteX11" fmla="*/ 304800 w 1003300"/>
              <a:gd name="connsiteY11" fmla="*/ 1041400 h 3111500"/>
              <a:gd name="connsiteX12" fmla="*/ 355600 w 1003300"/>
              <a:gd name="connsiteY12" fmla="*/ 1155700 h 3111500"/>
              <a:gd name="connsiteX13" fmla="*/ 393700 w 1003300"/>
              <a:gd name="connsiteY13" fmla="*/ 1168400 h 3111500"/>
              <a:gd name="connsiteX14" fmla="*/ 495300 w 1003300"/>
              <a:gd name="connsiteY14" fmla="*/ 1231900 h 3111500"/>
              <a:gd name="connsiteX15" fmla="*/ 533400 w 1003300"/>
              <a:gd name="connsiteY15" fmla="*/ 1244600 h 3111500"/>
              <a:gd name="connsiteX16" fmla="*/ 558800 w 1003300"/>
              <a:gd name="connsiteY16" fmla="*/ 1282700 h 3111500"/>
              <a:gd name="connsiteX17" fmla="*/ 584200 w 1003300"/>
              <a:gd name="connsiteY17" fmla="*/ 1358900 h 3111500"/>
              <a:gd name="connsiteX18" fmla="*/ 558800 w 1003300"/>
              <a:gd name="connsiteY18" fmla="*/ 1892300 h 3111500"/>
              <a:gd name="connsiteX19" fmla="*/ 520700 w 1003300"/>
              <a:gd name="connsiteY19" fmla="*/ 2146300 h 3111500"/>
              <a:gd name="connsiteX20" fmla="*/ 482600 w 1003300"/>
              <a:gd name="connsiteY20" fmla="*/ 2298700 h 3111500"/>
              <a:gd name="connsiteX21" fmla="*/ 444500 w 1003300"/>
              <a:gd name="connsiteY21" fmla="*/ 2324100 h 3111500"/>
              <a:gd name="connsiteX22" fmla="*/ 393700 w 1003300"/>
              <a:gd name="connsiteY22" fmla="*/ 2438400 h 3111500"/>
              <a:gd name="connsiteX23" fmla="*/ 381000 w 1003300"/>
              <a:gd name="connsiteY23" fmla="*/ 2476500 h 3111500"/>
              <a:gd name="connsiteX24" fmla="*/ 368300 w 1003300"/>
              <a:gd name="connsiteY24" fmla="*/ 2628900 h 3111500"/>
              <a:gd name="connsiteX25" fmla="*/ 330200 w 1003300"/>
              <a:gd name="connsiteY25" fmla="*/ 2794000 h 3111500"/>
              <a:gd name="connsiteX26" fmla="*/ 304800 w 1003300"/>
              <a:gd name="connsiteY26" fmla="*/ 2870200 h 3111500"/>
              <a:gd name="connsiteX27" fmla="*/ 266700 w 1003300"/>
              <a:gd name="connsiteY27" fmla="*/ 2997200 h 3111500"/>
              <a:gd name="connsiteX28" fmla="*/ 254000 w 1003300"/>
              <a:gd name="connsiteY28" fmla="*/ 3035300 h 3111500"/>
              <a:gd name="connsiteX29" fmla="*/ 266700 w 1003300"/>
              <a:gd name="connsiteY29" fmla="*/ 3098800 h 3111500"/>
              <a:gd name="connsiteX30" fmla="*/ 304800 w 1003300"/>
              <a:gd name="connsiteY30" fmla="*/ 3111500 h 3111500"/>
              <a:gd name="connsiteX31" fmla="*/ 406400 w 1003300"/>
              <a:gd name="connsiteY31" fmla="*/ 3098800 h 3111500"/>
              <a:gd name="connsiteX32" fmla="*/ 520700 w 1003300"/>
              <a:gd name="connsiteY32" fmla="*/ 3060700 h 3111500"/>
              <a:gd name="connsiteX33" fmla="*/ 558800 w 1003300"/>
              <a:gd name="connsiteY33" fmla="*/ 3048000 h 3111500"/>
              <a:gd name="connsiteX34" fmla="*/ 635000 w 1003300"/>
              <a:gd name="connsiteY34" fmla="*/ 2933700 h 3111500"/>
              <a:gd name="connsiteX35" fmla="*/ 660400 w 1003300"/>
              <a:gd name="connsiteY35" fmla="*/ 2895600 h 3111500"/>
              <a:gd name="connsiteX36" fmla="*/ 685800 w 1003300"/>
              <a:gd name="connsiteY36" fmla="*/ 2819400 h 3111500"/>
              <a:gd name="connsiteX37" fmla="*/ 711200 w 1003300"/>
              <a:gd name="connsiteY37" fmla="*/ 2781300 h 3111500"/>
              <a:gd name="connsiteX38" fmla="*/ 736600 w 1003300"/>
              <a:gd name="connsiteY38" fmla="*/ 2705100 h 3111500"/>
              <a:gd name="connsiteX39" fmla="*/ 787400 w 1003300"/>
              <a:gd name="connsiteY39" fmla="*/ 2628900 h 3111500"/>
              <a:gd name="connsiteX40" fmla="*/ 812800 w 1003300"/>
              <a:gd name="connsiteY40" fmla="*/ 2590800 h 3111500"/>
              <a:gd name="connsiteX41" fmla="*/ 901700 w 1003300"/>
              <a:gd name="connsiteY41" fmla="*/ 2324100 h 3111500"/>
              <a:gd name="connsiteX42" fmla="*/ 952500 w 1003300"/>
              <a:gd name="connsiteY42" fmla="*/ 2171700 h 3111500"/>
              <a:gd name="connsiteX43" fmla="*/ 965200 w 1003300"/>
              <a:gd name="connsiteY43" fmla="*/ 2133600 h 3111500"/>
              <a:gd name="connsiteX44" fmla="*/ 977900 w 1003300"/>
              <a:gd name="connsiteY44" fmla="*/ 2095500 h 3111500"/>
              <a:gd name="connsiteX45" fmla="*/ 990600 w 1003300"/>
              <a:gd name="connsiteY45" fmla="*/ 2044700 h 3111500"/>
              <a:gd name="connsiteX46" fmla="*/ 1003300 w 1003300"/>
              <a:gd name="connsiteY46" fmla="*/ 1917700 h 3111500"/>
              <a:gd name="connsiteX47" fmla="*/ 977900 w 1003300"/>
              <a:gd name="connsiteY47" fmla="*/ 1562100 h 3111500"/>
              <a:gd name="connsiteX48" fmla="*/ 965200 w 1003300"/>
              <a:gd name="connsiteY48" fmla="*/ 1409700 h 3111500"/>
              <a:gd name="connsiteX49" fmla="*/ 952500 w 1003300"/>
              <a:gd name="connsiteY49" fmla="*/ 1295400 h 3111500"/>
              <a:gd name="connsiteX50" fmla="*/ 927100 w 1003300"/>
              <a:gd name="connsiteY50" fmla="*/ 1168400 h 3111500"/>
              <a:gd name="connsiteX51" fmla="*/ 901700 w 1003300"/>
              <a:gd name="connsiteY51" fmla="*/ 1092200 h 3111500"/>
              <a:gd name="connsiteX52" fmla="*/ 889000 w 1003300"/>
              <a:gd name="connsiteY52" fmla="*/ 1054100 h 3111500"/>
              <a:gd name="connsiteX53" fmla="*/ 838200 w 1003300"/>
              <a:gd name="connsiteY53" fmla="*/ 977900 h 3111500"/>
              <a:gd name="connsiteX54" fmla="*/ 812800 w 1003300"/>
              <a:gd name="connsiteY54" fmla="*/ 939800 h 3111500"/>
              <a:gd name="connsiteX55" fmla="*/ 736600 w 1003300"/>
              <a:gd name="connsiteY55" fmla="*/ 863600 h 3111500"/>
              <a:gd name="connsiteX56" fmla="*/ 698500 w 1003300"/>
              <a:gd name="connsiteY56" fmla="*/ 825500 h 3111500"/>
              <a:gd name="connsiteX57" fmla="*/ 673100 w 1003300"/>
              <a:gd name="connsiteY57" fmla="*/ 787400 h 3111500"/>
              <a:gd name="connsiteX58" fmla="*/ 596900 w 1003300"/>
              <a:gd name="connsiteY58" fmla="*/ 736600 h 3111500"/>
              <a:gd name="connsiteX59" fmla="*/ 558800 w 1003300"/>
              <a:gd name="connsiteY59" fmla="*/ 711200 h 3111500"/>
              <a:gd name="connsiteX60" fmla="*/ 495300 w 1003300"/>
              <a:gd name="connsiteY60" fmla="*/ 635000 h 3111500"/>
              <a:gd name="connsiteX61" fmla="*/ 431800 w 1003300"/>
              <a:gd name="connsiteY61" fmla="*/ 520700 h 3111500"/>
              <a:gd name="connsiteX62" fmla="*/ 406400 w 1003300"/>
              <a:gd name="connsiteY62" fmla="*/ 482600 h 3111500"/>
              <a:gd name="connsiteX63" fmla="*/ 393700 w 1003300"/>
              <a:gd name="connsiteY63" fmla="*/ 444500 h 3111500"/>
              <a:gd name="connsiteX64" fmla="*/ 368300 w 1003300"/>
              <a:gd name="connsiteY64" fmla="*/ 406400 h 3111500"/>
              <a:gd name="connsiteX65" fmla="*/ 342900 w 1003300"/>
              <a:gd name="connsiteY65" fmla="*/ 330200 h 3111500"/>
              <a:gd name="connsiteX66" fmla="*/ 330200 w 1003300"/>
              <a:gd name="connsiteY66" fmla="*/ 292100 h 3111500"/>
              <a:gd name="connsiteX67" fmla="*/ 304800 w 1003300"/>
              <a:gd name="connsiteY67" fmla="*/ 165100 h 3111500"/>
              <a:gd name="connsiteX68" fmla="*/ 292100 w 1003300"/>
              <a:gd name="connsiteY68" fmla="*/ 101600 h 3111500"/>
              <a:gd name="connsiteX69" fmla="*/ 266700 w 1003300"/>
              <a:gd name="connsiteY69" fmla="*/ 0 h 3111500"/>
              <a:gd name="connsiteX70" fmla="*/ 190500 w 1003300"/>
              <a:gd name="connsiteY70" fmla="*/ 25400 h 3111500"/>
              <a:gd name="connsiteX71" fmla="*/ 114300 w 1003300"/>
              <a:gd name="connsiteY71" fmla="*/ 17780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003300" h="3111500">
                <a:moveTo>
                  <a:pt x="127000" y="76200"/>
                </a:moveTo>
                <a:lnTo>
                  <a:pt x="127000" y="76200"/>
                </a:lnTo>
                <a:cubicBezTo>
                  <a:pt x="97367" y="101600"/>
                  <a:pt x="64030" y="123229"/>
                  <a:pt x="38100" y="152400"/>
                </a:cubicBezTo>
                <a:cubicBezTo>
                  <a:pt x="29206" y="162406"/>
                  <a:pt x="29078" y="177628"/>
                  <a:pt x="25400" y="190500"/>
                </a:cubicBezTo>
                <a:cubicBezTo>
                  <a:pt x="10244" y="243547"/>
                  <a:pt x="9980" y="257623"/>
                  <a:pt x="0" y="317500"/>
                </a:cubicBezTo>
                <a:cubicBezTo>
                  <a:pt x="4233" y="431800"/>
                  <a:pt x="2345" y="546491"/>
                  <a:pt x="12700" y="660400"/>
                </a:cubicBezTo>
                <a:cubicBezTo>
                  <a:pt x="15124" y="687064"/>
                  <a:pt x="23248" y="714323"/>
                  <a:pt x="38100" y="736600"/>
                </a:cubicBezTo>
                <a:cubicBezTo>
                  <a:pt x="46567" y="749300"/>
                  <a:pt x="52707" y="763907"/>
                  <a:pt x="63500" y="774700"/>
                </a:cubicBezTo>
                <a:cubicBezTo>
                  <a:pt x="136878" y="848078"/>
                  <a:pt x="66880" y="744575"/>
                  <a:pt x="139700" y="838200"/>
                </a:cubicBezTo>
                <a:cubicBezTo>
                  <a:pt x="219482" y="940777"/>
                  <a:pt x="154842" y="890628"/>
                  <a:pt x="228600" y="939800"/>
                </a:cubicBezTo>
                <a:cubicBezTo>
                  <a:pt x="232833" y="952500"/>
                  <a:pt x="232937" y="967447"/>
                  <a:pt x="241300" y="977900"/>
                </a:cubicBezTo>
                <a:cubicBezTo>
                  <a:pt x="296333" y="1046692"/>
                  <a:pt x="266700" y="955675"/>
                  <a:pt x="304800" y="1041400"/>
                </a:cubicBezTo>
                <a:cubicBezTo>
                  <a:pt x="316576" y="1067895"/>
                  <a:pt x="325867" y="1131914"/>
                  <a:pt x="355600" y="1155700"/>
                </a:cubicBezTo>
                <a:cubicBezTo>
                  <a:pt x="366053" y="1164063"/>
                  <a:pt x="381000" y="1164167"/>
                  <a:pt x="393700" y="1168400"/>
                </a:cubicBezTo>
                <a:cubicBezTo>
                  <a:pt x="433952" y="1228777"/>
                  <a:pt x="404620" y="1201673"/>
                  <a:pt x="495300" y="1231900"/>
                </a:cubicBezTo>
                <a:lnTo>
                  <a:pt x="533400" y="1244600"/>
                </a:lnTo>
                <a:cubicBezTo>
                  <a:pt x="541867" y="1257300"/>
                  <a:pt x="552601" y="1268752"/>
                  <a:pt x="558800" y="1282700"/>
                </a:cubicBezTo>
                <a:cubicBezTo>
                  <a:pt x="569674" y="1307166"/>
                  <a:pt x="584200" y="1358900"/>
                  <a:pt x="584200" y="1358900"/>
                </a:cubicBezTo>
                <a:cubicBezTo>
                  <a:pt x="579431" y="1473358"/>
                  <a:pt x="568804" y="1762248"/>
                  <a:pt x="558800" y="1892300"/>
                </a:cubicBezTo>
                <a:cubicBezTo>
                  <a:pt x="553346" y="1963198"/>
                  <a:pt x="531138" y="2083674"/>
                  <a:pt x="520700" y="2146300"/>
                </a:cubicBezTo>
                <a:cubicBezTo>
                  <a:pt x="517712" y="2164226"/>
                  <a:pt x="501468" y="2286121"/>
                  <a:pt x="482600" y="2298700"/>
                </a:cubicBezTo>
                <a:lnTo>
                  <a:pt x="444500" y="2324100"/>
                </a:lnTo>
                <a:cubicBezTo>
                  <a:pt x="404248" y="2384477"/>
                  <a:pt x="423927" y="2347720"/>
                  <a:pt x="393700" y="2438400"/>
                </a:cubicBezTo>
                <a:lnTo>
                  <a:pt x="381000" y="2476500"/>
                </a:lnTo>
                <a:cubicBezTo>
                  <a:pt x="376767" y="2527300"/>
                  <a:pt x="374256" y="2578273"/>
                  <a:pt x="368300" y="2628900"/>
                </a:cubicBezTo>
                <a:cubicBezTo>
                  <a:pt x="364637" y="2660040"/>
                  <a:pt x="335150" y="2779151"/>
                  <a:pt x="330200" y="2794000"/>
                </a:cubicBezTo>
                <a:cubicBezTo>
                  <a:pt x="321733" y="2819400"/>
                  <a:pt x="311294" y="2844225"/>
                  <a:pt x="304800" y="2870200"/>
                </a:cubicBezTo>
                <a:cubicBezTo>
                  <a:pt x="285606" y="2946975"/>
                  <a:pt x="297620" y="2904441"/>
                  <a:pt x="266700" y="2997200"/>
                </a:cubicBezTo>
                <a:lnTo>
                  <a:pt x="254000" y="3035300"/>
                </a:lnTo>
                <a:cubicBezTo>
                  <a:pt x="258233" y="3056467"/>
                  <a:pt x="254726" y="3080839"/>
                  <a:pt x="266700" y="3098800"/>
                </a:cubicBezTo>
                <a:cubicBezTo>
                  <a:pt x="274126" y="3109939"/>
                  <a:pt x="291413" y="3111500"/>
                  <a:pt x="304800" y="3111500"/>
                </a:cubicBezTo>
                <a:cubicBezTo>
                  <a:pt x="338930" y="3111500"/>
                  <a:pt x="372533" y="3103033"/>
                  <a:pt x="406400" y="3098800"/>
                </a:cubicBezTo>
                <a:lnTo>
                  <a:pt x="520700" y="3060700"/>
                </a:lnTo>
                <a:lnTo>
                  <a:pt x="558800" y="3048000"/>
                </a:lnTo>
                <a:lnTo>
                  <a:pt x="635000" y="2933700"/>
                </a:lnTo>
                <a:cubicBezTo>
                  <a:pt x="643467" y="2921000"/>
                  <a:pt x="655573" y="2910080"/>
                  <a:pt x="660400" y="2895600"/>
                </a:cubicBezTo>
                <a:cubicBezTo>
                  <a:pt x="668867" y="2870200"/>
                  <a:pt x="670948" y="2841677"/>
                  <a:pt x="685800" y="2819400"/>
                </a:cubicBezTo>
                <a:cubicBezTo>
                  <a:pt x="694267" y="2806700"/>
                  <a:pt x="705001" y="2795248"/>
                  <a:pt x="711200" y="2781300"/>
                </a:cubicBezTo>
                <a:cubicBezTo>
                  <a:pt x="722074" y="2756834"/>
                  <a:pt x="721748" y="2727377"/>
                  <a:pt x="736600" y="2705100"/>
                </a:cubicBezTo>
                <a:lnTo>
                  <a:pt x="787400" y="2628900"/>
                </a:lnTo>
                <a:cubicBezTo>
                  <a:pt x="795867" y="2616200"/>
                  <a:pt x="807973" y="2605280"/>
                  <a:pt x="812800" y="2590800"/>
                </a:cubicBezTo>
                <a:lnTo>
                  <a:pt x="901700" y="2324100"/>
                </a:lnTo>
                <a:lnTo>
                  <a:pt x="952500" y="2171700"/>
                </a:lnTo>
                <a:lnTo>
                  <a:pt x="965200" y="2133600"/>
                </a:lnTo>
                <a:cubicBezTo>
                  <a:pt x="969433" y="2120900"/>
                  <a:pt x="974653" y="2108487"/>
                  <a:pt x="977900" y="2095500"/>
                </a:cubicBezTo>
                <a:lnTo>
                  <a:pt x="990600" y="2044700"/>
                </a:lnTo>
                <a:cubicBezTo>
                  <a:pt x="994833" y="2002367"/>
                  <a:pt x="1003300" y="1960244"/>
                  <a:pt x="1003300" y="1917700"/>
                </a:cubicBezTo>
                <a:cubicBezTo>
                  <a:pt x="1003300" y="1724565"/>
                  <a:pt x="992491" y="1715309"/>
                  <a:pt x="977900" y="1562100"/>
                </a:cubicBezTo>
                <a:cubicBezTo>
                  <a:pt x="973067" y="1511354"/>
                  <a:pt x="970033" y="1460446"/>
                  <a:pt x="965200" y="1409700"/>
                </a:cubicBezTo>
                <a:cubicBezTo>
                  <a:pt x="961566" y="1371538"/>
                  <a:pt x="957566" y="1333398"/>
                  <a:pt x="952500" y="1295400"/>
                </a:cubicBezTo>
                <a:cubicBezTo>
                  <a:pt x="947007" y="1254206"/>
                  <a:pt x="939215" y="1208783"/>
                  <a:pt x="927100" y="1168400"/>
                </a:cubicBezTo>
                <a:cubicBezTo>
                  <a:pt x="919407" y="1142755"/>
                  <a:pt x="910167" y="1117600"/>
                  <a:pt x="901700" y="1092200"/>
                </a:cubicBezTo>
                <a:cubicBezTo>
                  <a:pt x="897467" y="1079500"/>
                  <a:pt x="896426" y="1065239"/>
                  <a:pt x="889000" y="1054100"/>
                </a:cubicBezTo>
                <a:lnTo>
                  <a:pt x="838200" y="977900"/>
                </a:lnTo>
                <a:cubicBezTo>
                  <a:pt x="829733" y="965200"/>
                  <a:pt x="823593" y="950593"/>
                  <a:pt x="812800" y="939800"/>
                </a:cubicBezTo>
                <a:lnTo>
                  <a:pt x="736600" y="863600"/>
                </a:lnTo>
                <a:cubicBezTo>
                  <a:pt x="723900" y="850900"/>
                  <a:pt x="708463" y="840444"/>
                  <a:pt x="698500" y="825500"/>
                </a:cubicBezTo>
                <a:cubicBezTo>
                  <a:pt x="690033" y="812800"/>
                  <a:pt x="684587" y="797451"/>
                  <a:pt x="673100" y="787400"/>
                </a:cubicBezTo>
                <a:cubicBezTo>
                  <a:pt x="650126" y="767298"/>
                  <a:pt x="622300" y="753533"/>
                  <a:pt x="596900" y="736600"/>
                </a:cubicBezTo>
                <a:lnTo>
                  <a:pt x="558800" y="711200"/>
                </a:lnTo>
                <a:cubicBezTo>
                  <a:pt x="468036" y="575054"/>
                  <a:pt x="609383" y="781679"/>
                  <a:pt x="495300" y="635000"/>
                </a:cubicBezTo>
                <a:cubicBezTo>
                  <a:pt x="383179" y="490844"/>
                  <a:pt x="477788" y="612677"/>
                  <a:pt x="431800" y="520700"/>
                </a:cubicBezTo>
                <a:cubicBezTo>
                  <a:pt x="424974" y="507048"/>
                  <a:pt x="413226" y="496252"/>
                  <a:pt x="406400" y="482600"/>
                </a:cubicBezTo>
                <a:cubicBezTo>
                  <a:pt x="400413" y="470626"/>
                  <a:pt x="399687" y="456474"/>
                  <a:pt x="393700" y="444500"/>
                </a:cubicBezTo>
                <a:cubicBezTo>
                  <a:pt x="386874" y="430848"/>
                  <a:pt x="374499" y="420348"/>
                  <a:pt x="368300" y="406400"/>
                </a:cubicBezTo>
                <a:cubicBezTo>
                  <a:pt x="357426" y="381934"/>
                  <a:pt x="351367" y="355600"/>
                  <a:pt x="342900" y="330200"/>
                </a:cubicBezTo>
                <a:cubicBezTo>
                  <a:pt x="338667" y="317500"/>
                  <a:pt x="332825" y="305227"/>
                  <a:pt x="330200" y="292100"/>
                </a:cubicBezTo>
                <a:lnTo>
                  <a:pt x="304800" y="165100"/>
                </a:lnTo>
                <a:cubicBezTo>
                  <a:pt x="300567" y="143933"/>
                  <a:pt x="297335" y="122541"/>
                  <a:pt x="292100" y="101600"/>
                </a:cubicBezTo>
                <a:lnTo>
                  <a:pt x="266700" y="0"/>
                </a:lnTo>
                <a:lnTo>
                  <a:pt x="190500" y="25400"/>
                </a:lnTo>
                <a:lnTo>
                  <a:pt x="114300" y="177800"/>
                </a:lnTo>
              </a:path>
            </a:pathLst>
          </a:custGeom>
          <a:blipFill dpi="0" rotWithShape="1">
            <a:blip r:embed="rId4">
              <a:alphaModFix amt="84000"/>
            </a:blip>
            <a:srcRect/>
            <a:tile tx="0" ty="0" sx="100000" sy="100000" flip="none" algn="tl"/>
          </a:blip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chemeClr val="accent4">
                  <a:lumMod val="20000"/>
                  <a:lumOff val="80000"/>
                </a:schemeClr>
              </a:solidFill>
            </a:endParaRPr>
          </a:p>
        </p:txBody>
      </p:sp>
      <p:sp>
        <p:nvSpPr>
          <p:cNvPr id="34" name="CuadroTexto 33">
            <a:extLst>
              <a:ext uri="{FF2B5EF4-FFF2-40B4-BE49-F238E27FC236}">
                <a16:creationId xmlns:a16="http://schemas.microsoft.com/office/drawing/2014/main" id="{4E1FB3C4-D901-8849-9D7B-FD4B91F6DAF2}"/>
              </a:ext>
            </a:extLst>
          </p:cNvPr>
          <p:cNvSpPr txBox="1"/>
          <p:nvPr/>
        </p:nvSpPr>
        <p:spPr>
          <a:xfrm>
            <a:off x="8242300" y="3681612"/>
            <a:ext cx="1041400" cy="923330"/>
          </a:xfrm>
          <a:prstGeom prst="rect">
            <a:avLst/>
          </a:prstGeom>
          <a:noFill/>
        </p:spPr>
        <p:txBody>
          <a:bodyPr wrap="square" rtlCol="0">
            <a:spAutoFit/>
          </a:bodyPr>
          <a:lstStyle/>
          <a:p>
            <a:r>
              <a:rPr lang="es-CO" b="1" dirty="0">
                <a:solidFill>
                  <a:schemeClr val="bg1">
                    <a:lumMod val="95000"/>
                  </a:schemeClr>
                </a:solidFill>
              </a:rPr>
              <a:t>HTLV, EBV Strains</a:t>
            </a:r>
          </a:p>
        </p:txBody>
      </p:sp>
      <p:pic>
        <p:nvPicPr>
          <p:cNvPr id="4" name="Imagen 3">
            <a:extLst>
              <a:ext uri="{FF2B5EF4-FFF2-40B4-BE49-F238E27FC236}">
                <a16:creationId xmlns:a16="http://schemas.microsoft.com/office/drawing/2014/main" id="{AB4967B4-862E-67C9-99CA-F737626D5FBA}"/>
              </a:ext>
            </a:extLst>
          </p:cNvPr>
          <p:cNvPicPr>
            <a:picLocks noChangeAspect="1"/>
          </p:cNvPicPr>
          <p:nvPr/>
        </p:nvPicPr>
        <p:blipFill rotWithShape="1">
          <a:blip r:embed="rId5"/>
          <a:srcRect l="8797" r="3655"/>
          <a:stretch/>
        </p:blipFill>
        <p:spPr>
          <a:xfrm>
            <a:off x="9832986" y="-21385"/>
            <a:ext cx="2407141" cy="1493649"/>
          </a:xfrm>
          <a:prstGeom prst="rect">
            <a:avLst/>
          </a:prstGeom>
        </p:spPr>
      </p:pic>
      <p:sp>
        <p:nvSpPr>
          <p:cNvPr id="7" name="CuadroTexto 6">
            <a:extLst>
              <a:ext uri="{FF2B5EF4-FFF2-40B4-BE49-F238E27FC236}">
                <a16:creationId xmlns:a16="http://schemas.microsoft.com/office/drawing/2014/main" id="{8AF3864B-BCCF-C54B-8CA8-2D2B9883CF5E}"/>
              </a:ext>
            </a:extLst>
          </p:cNvPr>
          <p:cNvSpPr txBox="1"/>
          <p:nvPr/>
        </p:nvSpPr>
        <p:spPr>
          <a:xfrm>
            <a:off x="6447101" y="6609471"/>
            <a:ext cx="5486400" cy="276999"/>
          </a:xfrm>
          <a:prstGeom prst="rect">
            <a:avLst/>
          </a:prstGeom>
          <a:noFill/>
        </p:spPr>
        <p:txBody>
          <a:bodyPr wrap="square" rtlCol="0">
            <a:spAutoFit/>
          </a:bodyPr>
          <a:lstStyle/>
          <a:p>
            <a:pPr algn="r"/>
            <a:r>
              <a:rPr lang="es-CO" sz="1200" dirty="0"/>
              <a:t>Ospina J., Idrobo H., </a:t>
            </a:r>
            <a:r>
              <a:rPr lang="es-CO" sz="1200" dirty="0" err="1"/>
              <a:t>Martinez</a:t>
            </a:r>
            <a:r>
              <a:rPr lang="es-CO" sz="1200" dirty="0"/>
              <a:t> H. T </a:t>
            </a:r>
            <a:r>
              <a:rPr lang="es-CO" sz="1200" dirty="0" err="1"/>
              <a:t>Cell</a:t>
            </a:r>
            <a:r>
              <a:rPr lang="es-CO" sz="1200" dirty="0"/>
              <a:t> </a:t>
            </a:r>
            <a:r>
              <a:rPr lang="es-CO" sz="1200" dirty="0" err="1"/>
              <a:t>Forum</a:t>
            </a:r>
            <a:r>
              <a:rPr lang="es-CO" sz="1200" dirty="0"/>
              <a:t> 2021</a:t>
            </a:r>
          </a:p>
        </p:txBody>
      </p:sp>
    </p:spTree>
    <p:extLst>
      <p:ext uri="{BB962C8B-B14F-4D97-AF65-F5344CB8AC3E}">
        <p14:creationId xmlns:p14="http://schemas.microsoft.com/office/powerpoint/2010/main" val="203967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0"/>
                                        <p:tgtEl>
                                          <p:spTgt spid="33"/>
                                        </p:tgtEl>
                                      </p:cBhvr>
                                    </p:animEffect>
                                  </p:childTnLst>
                                </p:cTn>
                              </p:par>
                            </p:childTnLst>
                          </p:cTn>
                        </p:par>
                        <p:par>
                          <p:cTn id="8" fill="hold">
                            <p:stCondLst>
                              <p:cond delay="5000"/>
                            </p:stCondLst>
                            <p:childTnLst>
                              <p:par>
                                <p:cTn id="9" presetID="1"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14E4D776-DE09-357B-E3AE-17EE599D211B}"/>
              </a:ext>
            </a:extLst>
          </p:cNvPr>
          <p:cNvSpPr txBox="1"/>
          <p:nvPr/>
        </p:nvSpPr>
        <p:spPr>
          <a:xfrm>
            <a:off x="6061138" y="1870010"/>
            <a:ext cx="5396069" cy="1200329"/>
          </a:xfrm>
          <a:prstGeom prst="rect">
            <a:avLst/>
          </a:prstGeom>
          <a:noFill/>
        </p:spPr>
        <p:txBody>
          <a:bodyPr wrap="square" rtlCol="0">
            <a:spAutoFit/>
          </a:bodyPr>
          <a:lstStyle/>
          <a:p>
            <a:pPr algn="ctr"/>
            <a:r>
              <a:rPr lang="es-ES" sz="7200" b="1" dirty="0">
                <a:solidFill>
                  <a:srgbClr val="008080"/>
                </a:solidFill>
                <a:latin typeface="Amasis MT Pro Black" panose="020B0604020202020204" pitchFamily="18" charset="0"/>
              </a:rPr>
              <a:t>¡GRACIAS!</a:t>
            </a:r>
            <a:endParaRPr lang="es-CO" sz="7200" b="1" dirty="0">
              <a:solidFill>
                <a:srgbClr val="008080"/>
              </a:solidFill>
              <a:latin typeface="Amasis MT Pro Black" panose="020B0604020202020204" pitchFamily="18" charset="0"/>
            </a:endParaRPr>
          </a:p>
        </p:txBody>
      </p:sp>
      <p:pic>
        <p:nvPicPr>
          <p:cNvPr id="11" name="Imagen 10" descr="Interfaz de usuario gráfica, Texto, Aplicación&#10;&#10;Descripción generada automáticamente">
            <a:extLst>
              <a:ext uri="{FF2B5EF4-FFF2-40B4-BE49-F238E27FC236}">
                <a16:creationId xmlns:a16="http://schemas.microsoft.com/office/drawing/2014/main" id="{828391CA-8DB2-1E4B-BEAD-26A168279255}"/>
              </a:ext>
            </a:extLst>
          </p:cNvPr>
          <p:cNvPicPr>
            <a:picLocks noChangeAspect="1"/>
          </p:cNvPicPr>
          <p:nvPr/>
        </p:nvPicPr>
        <p:blipFill rotWithShape="1">
          <a:blip r:embed="rId2"/>
          <a:srcRect t="33223" b="17993"/>
          <a:stretch/>
        </p:blipFill>
        <p:spPr>
          <a:xfrm>
            <a:off x="0" y="4171071"/>
            <a:ext cx="12192000" cy="2686929"/>
          </a:xfrm>
          <a:prstGeom prst="rect">
            <a:avLst/>
          </a:prstGeom>
          <a:ln>
            <a:noFill/>
          </a:ln>
          <a:effectLst>
            <a:outerShdw blurRad="292100" dist="139700" dir="2700000" algn="tl" rotWithShape="0">
              <a:srgbClr val="333333">
                <a:alpha val="65000"/>
              </a:srgbClr>
            </a:outerShdw>
          </a:effectLst>
        </p:spPr>
      </p:pic>
      <p:pic>
        <p:nvPicPr>
          <p:cNvPr id="4" name="Imagen 3">
            <a:extLst>
              <a:ext uri="{FF2B5EF4-FFF2-40B4-BE49-F238E27FC236}">
                <a16:creationId xmlns:a16="http://schemas.microsoft.com/office/drawing/2014/main" id="{A1B2E8F8-DBF1-7578-F520-0EF1E2A054A9}"/>
              </a:ext>
            </a:extLst>
          </p:cNvPr>
          <p:cNvPicPr>
            <a:picLocks noChangeAspect="1"/>
          </p:cNvPicPr>
          <p:nvPr/>
        </p:nvPicPr>
        <p:blipFill rotWithShape="1">
          <a:blip r:embed="rId3"/>
          <a:srcRect t="4141" r="-1" b="-1"/>
          <a:stretch/>
        </p:blipFill>
        <p:spPr>
          <a:xfrm>
            <a:off x="0" y="-116142"/>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Tree>
    <p:extLst>
      <p:ext uri="{BB962C8B-B14F-4D97-AF65-F5344CB8AC3E}">
        <p14:creationId xmlns:p14="http://schemas.microsoft.com/office/powerpoint/2010/main" val="3392864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A001FE1C-2883-3C47-9700-1FC440A7EAD1}"/>
              </a:ext>
            </a:extLst>
          </p:cNvPr>
          <p:cNvSpPr txBox="1"/>
          <p:nvPr/>
        </p:nvSpPr>
        <p:spPr>
          <a:xfrm>
            <a:off x="539540" y="1427006"/>
            <a:ext cx="11112919" cy="4411785"/>
          </a:xfrm>
          <a:prstGeom prst="rect">
            <a:avLst/>
          </a:prstGeom>
          <a:noFill/>
        </p:spPr>
        <p:txBody>
          <a:bodyPr wrap="square">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s-E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Objetivo</a:t>
            </a:r>
          </a:p>
          <a:p>
            <a:pPr marL="0" marR="0" lvl="0" indent="180340" algn="just" defTabSz="914400" rtl="0" eaLnBrk="1" fontAlgn="auto" latinLnBrk="0" hangingPunct="1">
              <a:lnSpc>
                <a:spcPct val="200000"/>
              </a:lnSpc>
              <a:spcBef>
                <a:spcPts val="0"/>
              </a:spcBef>
              <a:spcAft>
                <a:spcPts val="0"/>
              </a:spcAft>
              <a:buClrTx/>
              <a:buSzTx/>
              <a:buFontTx/>
              <a:buNone/>
              <a:tabLst/>
              <a:defRPr/>
            </a:pPr>
            <a:endParaRPr kumimoji="0" lang="es-CO"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180340" algn="just" defTabSz="914400" rtl="0" eaLnBrk="1" fontAlgn="auto" latinLnBrk="0" hangingPunct="1">
              <a:lnSpc>
                <a:spcPct val="200000"/>
              </a:lnSpc>
              <a:spcBef>
                <a:spcPts val="0"/>
              </a:spcBef>
              <a:spcAft>
                <a:spcPts val="0"/>
              </a:spcAft>
              <a:buClrTx/>
              <a:buSzTx/>
              <a:buFontTx/>
              <a:buNone/>
              <a:tabLst/>
              <a:defRPr/>
            </a:pPr>
            <a:r>
              <a:rPr kumimoji="0" lang="es-CO"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Definir mediante un consenso de expertos especialistas Latinoamericanos para el manejo </a:t>
            </a:r>
            <a:r>
              <a:rPr kumimoji="0" lang="es-CO" sz="24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Linfomas de células T Periféricas no especificados o NOS</a:t>
            </a:r>
            <a:r>
              <a:rPr kumimoji="0" lang="es-CO"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recomendaciones que están dirigidas a hematólogos, </a:t>
            </a:r>
            <a:r>
              <a:rPr kumimoji="0" lang="es-CO"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hemato</a:t>
            </a:r>
            <a:r>
              <a:rPr kumimoji="0" lang="es-CO"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-oncólogos, médicos de soporte oncológico y residentes, personal de salud de primera línea de atención a estos pacientes.</a:t>
            </a:r>
          </a:p>
        </p:txBody>
      </p:sp>
      <p:sp>
        <p:nvSpPr>
          <p:cNvPr id="3" name="Título 1">
            <a:extLst>
              <a:ext uri="{FF2B5EF4-FFF2-40B4-BE49-F238E27FC236}">
                <a16:creationId xmlns:a16="http://schemas.microsoft.com/office/drawing/2014/main" id="{8D6CB177-CF24-2240-BBA3-B2F214941802}"/>
              </a:ext>
            </a:extLst>
          </p:cNvPr>
          <p:cNvSpPr>
            <a:spLocks noGrp="1"/>
          </p:cNvSpPr>
          <p:nvPr>
            <p:ph type="title"/>
          </p:nvPr>
        </p:nvSpPr>
        <p:spPr>
          <a:xfrm>
            <a:off x="645695" y="721885"/>
            <a:ext cx="9138598" cy="705121"/>
          </a:xfrm>
        </p:spPr>
        <p:txBody>
          <a:bodyPr>
            <a:normAutofit/>
          </a:bodyPr>
          <a:lstStyle/>
          <a:p>
            <a:r>
              <a:rPr lang="pt-BR" sz="2800" dirty="0">
                <a:latin typeface="Eras Demi ITC" panose="020B0805030504020804" pitchFamily="34" charset="0"/>
              </a:rPr>
              <a:t>Linfomas de células T Periféricos no especificados</a:t>
            </a:r>
            <a:endParaRPr lang="es-CO" sz="2800" dirty="0"/>
          </a:p>
        </p:txBody>
      </p:sp>
      <p:sp>
        <p:nvSpPr>
          <p:cNvPr id="4" name="Título 1">
            <a:extLst>
              <a:ext uri="{FF2B5EF4-FFF2-40B4-BE49-F238E27FC236}">
                <a16:creationId xmlns:a16="http://schemas.microsoft.com/office/drawing/2014/main" id="{9D0C133A-7EEE-CC4E-A77A-75417A96ABE0}"/>
              </a:ext>
            </a:extLst>
          </p:cNvPr>
          <p:cNvSpPr txBox="1">
            <a:spLocks/>
          </p:cNvSpPr>
          <p:nvPr/>
        </p:nvSpPr>
        <p:spPr>
          <a:xfrm>
            <a:off x="0" y="-2488"/>
            <a:ext cx="9884215" cy="705121"/>
          </a:xfrm>
          <a:prstGeom prst="rect">
            <a:avLst/>
          </a:prstGeom>
          <a:solidFill>
            <a:schemeClr val="bg1">
              <a:lumMod val="50000"/>
            </a:schemeClr>
          </a:solidFill>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pt-BR" sz="2800" dirty="0">
                <a:solidFill>
                  <a:schemeClr val="bg1"/>
                </a:solidFill>
                <a:effectLst>
                  <a:outerShdw blurRad="38100" dist="38100" dir="2700000" algn="tl">
                    <a:srgbClr val="000000">
                      <a:alpha val="43137"/>
                    </a:srgbClr>
                  </a:outerShdw>
                </a:effectLst>
                <a:latin typeface="Eras Demi ITC" panose="020B0805030504020804" pitchFamily="34" charset="0"/>
              </a:rPr>
            </a:br>
            <a:r>
              <a:rPr lang="es-ES" sz="3100" b="1" i="1" dirty="0">
                <a:solidFill>
                  <a:schemeClr val="bg1"/>
                </a:solidFill>
                <a:effectLst>
                  <a:outerShdw blurRad="38100" dist="38100" dir="2700000" algn="tl">
                    <a:srgbClr val="000000">
                      <a:alpha val="43137"/>
                    </a:srgbClr>
                  </a:outerShdw>
                </a:effectLst>
              </a:rPr>
              <a:t>Consenso del Grupo de Estudio Latinoamericano de Linfoproliferativos </a:t>
            </a:r>
            <a:endParaRPr lang="es-CO" sz="2800" dirty="0">
              <a:solidFill>
                <a:schemeClr val="bg1"/>
              </a:solidFill>
              <a:effectLst>
                <a:outerShdw blurRad="38100" dist="38100" dir="2700000" algn="tl">
                  <a:srgbClr val="000000">
                    <a:alpha val="43137"/>
                  </a:srgbClr>
                </a:outerShdw>
              </a:effectLst>
            </a:endParaRPr>
          </a:p>
        </p:txBody>
      </p:sp>
      <p:pic>
        <p:nvPicPr>
          <p:cNvPr id="5" name="Imagen 4">
            <a:extLst>
              <a:ext uri="{FF2B5EF4-FFF2-40B4-BE49-F238E27FC236}">
                <a16:creationId xmlns:a16="http://schemas.microsoft.com/office/drawing/2014/main" id="{F00E4122-6A98-B747-BE02-389164F5EB02}"/>
              </a:ext>
            </a:extLst>
          </p:cNvPr>
          <p:cNvPicPr>
            <a:picLocks noChangeAspect="1"/>
          </p:cNvPicPr>
          <p:nvPr/>
        </p:nvPicPr>
        <p:blipFill rotWithShape="1">
          <a:blip r:embed="rId3"/>
          <a:srcRect l="8311" t="19481" b="18610"/>
          <a:stretch/>
        </p:blipFill>
        <p:spPr>
          <a:xfrm>
            <a:off x="9964425" y="30841"/>
            <a:ext cx="2307785" cy="1362837"/>
          </a:xfrm>
          <a:prstGeom prst="rect">
            <a:avLst/>
          </a:prstGeom>
        </p:spPr>
      </p:pic>
    </p:spTree>
    <p:extLst>
      <p:ext uri="{BB962C8B-B14F-4D97-AF65-F5344CB8AC3E}">
        <p14:creationId xmlns:p14="http://schemas.microsoft.com/office/powerpoint/2010/main" val="2665110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0883F19-06E4-0846-8967-DEFBEFAE28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28724"/>
            <a:ext cx="12192000" cy="5273675"/>
          </a:xfrm>
          <a:prstGeom prst="rect">
            <a:avLst/>
          </a:prstGeom>
        </p:spPr>
      </p:pic>
      <p:sp>
        <p:nvSpPr>
          <p:cNvPr id="4" name="Título 1">
            <a:extLst>
              <a:ext uri="{FF2B5EF4-FFF2-40B4-BE49-F238E27FC236}">
                <a16:creationId xmlns:a16="http://schemas.microsoft.com/office/drawing/2014/main" id="{E3644CFA-19F7-0E4C-84EE-8299A23F6D0E}"/>
              </a:ext>
            </a:extLst>
          </p:cNvPr>
          <p:cNvSpPr>
            <a:spLocks noGrp="1"/>
          </p:cNvSpPr>
          <p:nvPr>
            <p:ph type="title"/>
          </p:nvPr>
        </p:nvSpPr>
        <p:spPr>
          <a:xfrm>
            <a:off x="645695" y="721885"/>
            <a:ext cx="9138598" cy="705121"/>
          </a:xfrm>
        </p:spPr>
        <p:txBody>
          <a:bodyPr>
            <a:normAutofit/>
          </a:bodyPr>
          <a:lstStyle/>
          <a:p>
            <a:r>
              <a:rPr lang="pt-BR" sz="2800" dirty="0">
                <a:latin typeface="Eras Demi ITC" panose="020B0805030504020804" pitchFamily="34" charset="0"/>
              </a:rPr>
              <a:t>Linfomas de células T Periféricos no especificados</a:t>
            </a:r>
            <a:endParaRPr lang="es-CO" sz="2800" dirty="0"/>
          </a:p>
        </p:txBody>
      </p:sp>
      <p:sp>
        <p:nvSpPr>
          <p:cNvPr id="5" name="Título 1">
            <a:extLst>
              <a:ext uri="{FF2B5EF4-FFF2-40B4-BE49-F238E27FC236}">
                <a16:creationId xmlns:a16="http://schemas.microsoft.com/office/drawing/2014/main" id="{AEED5E41-9955-A143-9F86-5BB7C17D3AC3}"/>
              </a:ext>
            </a:extLst>
          </p:cNvPr>
          <p:cNvSpPr txBox="1">
            <a:spLocks/>
          </p:cNvSpPr>
          <p:nvPr/>
        </p:nvSpPr>
        <p:spPr>
          <a:xfrm>
            <a:off x="0" y="-2488"/>
            <a:ext cx="9884215" cy="705121"/>
          </a:xfrm>
          <a:prstGeom prst="rect">
            <a:avLst/>
          </a:prstGeom>
          <a:solidFill>
            <a:schemeClr val="bg1">
              <a:lumMod val="50000"/>
            </a:schemeClr>
          </a:solidFill>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pt-BR" sz="2800" dirty="0">
                <a:solidFill>
                  <a:schemeClr val="bg1"/>
                </a:solidFill>
                <a:effectLst>
                  <a:outerShdw blurRad="38100" dist="38100" dir="2700000" algn="tl">
                    <a:srgbClr val="000000">
                      <a:alpha val="43137"/>
                    </a:srgbClr>
                  </a:outerShdw>
                </a:effectLst>
                <a:latin typeface="Eras Demi ITC" panose="020B0805030504020804" pitchFamily="34" charset="0"/>
              </a:rPr>
            </a:br>
            <a:r>
              <a:rPr lang="es-ES" sz="3100" b="1" i="1" dirty="0">
                <a:solidFill>
                  <a:schemeClr val="bg1"/>
                </a:solidFill>
                <a:effectLst>
                  <a:outerShdw blurRad="38100" dist="38100" dir="2700000" algn="tl">
                    <a:srgbClr val="000000">
                      <a:alpha val="43137"/>
                    </a:srgbClr>
                  </a:outerShdw>
                </a:effectLst>
              </a:rPr>
              <a:t>Consenso del Grupo de Estudio Latinoamericano de Linfoproliferativos </a:t>
            </a:r>
            <a:endParaRPr lang="es-CO" sz="2800" dirty="0">
              <a:solidFill>
                <a:schemeClr val="bg1"/>
              </a:solidFill>
              <a:effectLst>
                <a:outerShdw blurRad="38100" dist="38100" dir="2700000" algn="tl">
                  <a:srgbClr val="000000">
                    <a:alpha val="43137"/>
                  </a:srgbClr>
                </a:outerShdw>
              </a:effectLst>
            </a:endParaRPr>
          </a:p>
        </p:txBody>
      </p:sp>
      <p:pic>
        <p:nvPicPr>
          <p:cNvPr id="6" name="Imagen 5">
            <a:extLst>
              <a:ext uri="{FF2B5EF4-FFF2-40B4-BE49-F238E27FC236}">
                <a16:creationId xmlns:a16="http://schemas.microsoft.com/office/drawing/2014/main" id="{571D5C62-884C-114D-BF9A-2A37D3E0B3BB}"/>
              </a:ext>
            </a:extLst>
          </p:cNvPr>
          <p:cNvPicPr>
            <a:picLocks noChangeAspect="1"/>
          </p:cNvPicPr>
          <p:nvPr/>
        </p:nvPicPr>
        <p:blipFill rotWithShape="1">
          <a:blip r:embed="rId4"/>
          <a:srcRect l="8311" t="19481" b="18610"/>
          <a:stretch/>
        </p:blipFill>
        <p:spPr>
          <a:xfrm>
            <a:off x="9964425" y="30841"/>
            <a:ext cx="2307785" cy="1362837"/>
          </a:xfrm>
          <a:prstGeom prst="rect">
            <a:avLst/>
          </a:prstGeom>
        </p:spPr>
      </p:pic>
    </p:spTree>
    <p:extLst>
      <p:ext uri="{BB962C8B-B14F-4D97-AF65-F5344CB8AC3E}">
        <p14:creationId xmlns:p14="http://schemas.microsoft.com/office/powerpoint/2010/main" val="77025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E3644CFA-19F7-0E4C-84EE-8299A23F6D0E}"/>
              </a:ext>
            </a:extLst>
          </p:cNvPr>
          <p:cNvSpPr>
            <a:spLocks noGrp="1"/>
          </p:cNvSpPr>
          <p:nvPr>
            <p:ph type="title"/>
          </p:nvPr>
        </p:nvSpPr>
        <p:spPr>
          <a:xfrm>
            <a:off x="645695" y="721885"/>
            <a:ext cx="9138598" cy="705121"/>
          </a:xfrm>
        </p:spPr>
        <p:txBody>
          <a:bodyPr>
            <a:normAutofit/>
          </a:bodyPr>
          <a:lstStyle/>
          <a:p>
            <a:r>
              <a:rPr lang="pt-BR" sz="2800" dirty="0">
                <a:latin typeface="Eras Demi ITC" panose="020B0805030504020804" pitchFamily="34" charset="0"/>
              </a:rPr>
              <a:t>Linfomas de células T Periféricos no especificados</a:t>
            </a:r>
            <a:endParaRPr lang="es-CO" sz="2800" dirty="0"/>
          </a:p>
        </p:txBody>
      </p:sp>
      <p:sp>
        <p:nvSpPr>
          <p:cNvPr id="5" name="Título 1">
            <a:extLst>
              <a:ext uri="{FF2B5EF4-FFF2-40B4-BE49-F238E27FC236}">
                <a16:creationId xmlns:a16="http://schemas.microsoft.com/office/drawing/2014/main" id="{AEED5E41-9955-A143-9F86-5BB7C17D3AC3}"/>
              </a:ext>
            </a:extLst>
          </p:cNvPr>
          <p:cNvSpPr txBox="1">
            <a:spLocks/>
          </p:cNvSpPr>
          <p:nvPr/>
        </p:nvSpPr>
        <p:spPr>
          <a:xfrm>
            <a:off x="0" y="-2488"/>
            <a:ext cx="9884215" cy="705121"/>
          </a:xfrm>
          <a:prstGeom prst="rect">
            <a:avLst/>
          </a:prstGeom>
          <a:solidFill>
            <a:schemeClr val="bg1">
              <a:lumMod val="50000"/>
            </a:schemeClr>
          </a:solidFill>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Eras Demi ITC" panose="020B0805030504020804" pitchFamily="34" charset="0"/>
                <a:ea typeface="+mj-ea"/>
                <a:cs typeface="+mj-cs"/>
              </a:rPr>
            </a:br>
            <a:r>
              <a:rPr kumimoji="0" lang="es-ES" sz="31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Consenso del Grupo de Estudio Latinoamericano de Linfoproliferativos </a:t>
            </a:r>
            <a:endParaRPr kumimoji="0" lang="es-CO"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6" name="Imagen 5">
            <a:extLst>
              <a:ext uri="{FF2B5EF4-FFF2-40B4-BE49-F238E27FC236}">
                <a16:creationId xmlns:a16="http://schemas.microsoft.com/office/drawing/2014/main" id="{571D5C62-884C-114D-BF9A-2A37D3E0B3BB}"/>
              </a:ext>
            </a:extLst>
          </p:cNvPr>
          <p:cNvPicPr>
            <a:picLocks noChangeAspect="1"/>
          </p:cNvPicPr>
          <p:nvPr/>
        </p:nvPicPr>
        <p:blipFill rotWithShape="1">
          <a:blip r:embed="rId3"/>
          <a:srcRect l="8311" t="19481" b="18610"/>
          <a:stretch/>
        </p:blipFill>
        <p:spPr>
          <a:xfrm>
            <a:off x="9964425" y="30841"/>
            <a:ext cx="2307785" cy="1362837"/>
          </a:xfrm>
          <a:prstGeom prst="rect">
            <a:avLst/>
          </a:prstGeom>
        </p:spPr>
      </p:pic>
      <p:pic>
        <p:nvPicPr>
          <p:cNvPr id="7" name="Imagen 6">
            <a:extLst>
              <a:ext uri="{FF2B5EF4-FFF2-40B4-BE49-F238E27FC236}">
                <a16:creationId xmlns:a16="http://schemas.microsoft.com/office/drawing/2014/main" id="{196CDAF6-FD4A-2145-BC3A-5051AAB61D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46257"/>
            <a:ext cx="12192000" cy="5097417"/>
          </a:xfrm>
          <a:prstGeom prst="rect">
            <a:avLst/>
          </a:prstGeom>
        </p:spPr>
      </p:pic>
    </p:spTree>
    <p:extLst>
      <p:ext uri="{BB962C8B-B14F-4D97-AF65-F5344CB8AC3E}">
        <p14:creationId xmlns:p14="http://schemas.microsoft.com/office/powerpoint/2010/main" val="3143778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E3644CFA-19F7-0E4C-84EE-8299A23F6D0E}"/>
              </a:ext>
            </a:extLst>
          </p:cNvPr>
          <p:cNvSpPr>
            <a:spLocks noGrp="1"/>
          </p:cNvSpPr>
          <p:nvPr>
            <p:ph type="title"/>
          </p:nvPr>
        </p:nvSpPr>
        <p:spPr>
          <a:xfrm>
            <a:off x="645695" y="721885"/>
            <a:ext cx="9138598" cy="705121"/>
          </a:xfrm>
        </p:spPr>
        <p:txBody>
          <a:bodyPr>
            <a:normAutofit/>
          </a:bodyPr>
          <a:lstStyle/>
          <a:p>
            <a:r>
              <a:rPr lang="pt-BR" sz="2800" dirty="0">
                <a:latin typeface="Eras Demi ITC" panose="020B0805030504020804" pitchFamily="34" charset="0"/>
              </a:rPr>
              <a:t>Linfomas de células T Periféricos no especificados</a:t>
            </a:r>
            <a:endParaRPr lang="es-CO" sz="2800" dirty="0"/>
          </a:p>
        </p:txBody>
      </p:sp>
      <p:sp>
        <p:nvSpPr>
          <p:cNvPr id="5" name="Título 1">
            <a:extLst>
              <a:ext uri="{FF2B5EF4-FFF2-40B4-BE49-F238E27FC236}">
                <a16:creationId xmlns:a16="http://schemas.microsoft.com/office/drawing/2014/main" id="{AEED5E41-9955-A143-9F86-5BB7C17D3AC3}"/>
              </a:ext>
            </a:extLst>
          </p:cNvPr>
          <p:cNvSpPr txBox="1">
            <a:spLocks/>
          </p:cNvSpPr>
          <p:nvPr/>
        </p:nvSpPr>
        <p:spPr>
          <a:xfrm>
            <a:off x="0" y="-2488"/>
            <a:ext cx="9884215" cy="705121"/>
          </a:xfrm>
          <a:prstGeom prst="rect">
            <a:avLst/>
          </a:prstGeom>
          <a:solidFill>
            <a:schemeClr val="bg1">
              <a:lumMod val="50000"/>
            </a:schemeClr>
          </a:solidFill>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Eras Demi ITC" panose="020B0805030504020804" pitchFamily="34" charset="0"/>
                <a:ea typeface="+mj-ea"/>
                <a:cs typeface="+mj-cs"/>
              </a:rPr>
            </a:br>
            <a:r>
              <a:rPr kumimoji="0" lang="es-ES" sz="31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Consenso del Grupo de Estudio Latinoamericano de Linfoproliferativos </a:t>
            </a:r>
            <a:endParaRPr kumimoji="0" lang="es-CO"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6" name="Imagen 5">
            <a:extLst>
              <a:ext uri="{FF2B5EF4-FFF2-40B4-BE49-F238E27FC236}">
                <a16:creationId xmlns:a16="http://schemas.microsoft.com/office/drawing/2014/main" id="{571D5C62-884C-114D-BF9A-2A37D3E0B3BB}"/>
              </a:ext>
            </a:extLst>
          </p:cNvPr>
          <p:cNvPicPr>
            <a:picLocks noChangeAspect="1"/>
          </p:cNvPicPr>
          <p:nvPr/>
        </p:nvPicPr>
        <p:blipFill rotWithShape="1">
          <a:blip r:embed="rId3"/>
          <a:srcRect l="8311" t="19481" b="18610"/>
          <a:stretch/>
        </p:blipFill>
        <p:spPr>
          <a:xfrm>
            <a:off x="9964425" y="30841"/>
            <a:ext cx="2307785" cy="1362837"/>
          </a:xfrm>
          <a:prstGeom prst="rect">
            <a:avLst/>
          </a:prstGeom>
        </p:spPr>
      </p:pic>
      <p:sp>
        <p:nvSpPr>
          <p:cNvPr id="8" name="CuadroTexto 7">
            <a:extLst>
              <a:ext uri="{FF2B5EF4-FFF2-40B4-BE49-F238E27FC236}">
                <a16:creationId xmlns:a16="http://schemas.microsoft.com/office/drawing/2014/main" id="{9982C1B8-8C83-B546-A986-21524636FA2E}"/>
              </a:ext>
            </a:extLst>
          </p:cNvPr>
          <p:cNvSpPr txBox="1"/>
          <p:nvPr/>
        </p:nvSpPr>
        <p:spPr>
          <a:xfrm>
            <a:off x="554353" y="1635369"/>
            <a:ext cx="11098530" cy="4307398"/>
          </a:xfrm>
          <a:prstGeom prst="rect">
            <a:avLst/>
          </a:prstGeom>
          <a:noFill/>
        </p:spPr>
        <p:txBody>
          <a:bodyPr wrap="square">
            <a:spAutoFit/>
          </a:bodyPr>
          <a:lstStyle/>
          <a:p>
            <a:pPr>
              <a:lnSpc>
                <a:spcPct val="200000"/>
              </a:lnSpc>
            </a:pPr>
            <a:r>
              <a:rPr lang="es-ES" sz="2000" b="1" i="1" u="sng" dirty="0">
                <a:effectLst/>
                <a:latin typeface="Times New Roman" panose="02020603050405020304" pitchFamily="18" charset="0"/>
              </a:rPr>
              <a:t>Recomendaciones: </a:t>
            </a:r>
            <a:endParaRPr lang="es-CO" sz="2000" b="1" i="1" u="sng" dirty="0">
              <a:effectLst/>
              <a:latin typeface="Times New Roman" panose="02020603050405020304" pitchFamily="18" charset="0"/>
            </a:endParaRPr>
          </a:p>
          <a:p>
            <a:pPr marL="342900" lvl="0" indent="-342900">
              <a:lnSpc>
                <a:spcPct val="200000"/>
              </a:lnSpc>
              <a:buFont typeface="Arial" panose="020B0604020202020204" pitchFamily="34" charset="0"/>
              <a:buChar char="•"/>
            </a:pPr>
            <a:r>
              <a:rPr lang="es-ES" sz="2000" dirty="0">
                <a:effectLst/>
                <a:latin typeface="Times New Roman" panose="02020603050405020304" pitchFamily="18" charset="0"/>
                <a:ea typeface="Arial" panose="020B0604020202020204" pitchFamily="34" charset="0"/>
              </a:rPr>
              <a:t>El estudio de PET-CT es considerado como el método ideal para </a:t>
            </a:r>
            <a:r>
              <a:rPr lang="es-ES" sz="2000" b="1" dirty="0" err="1">
                <a:effectLst/>
                <a:latin typeface="Times New Roman" panose="02020603050405020304" pitchFamily="18" charset="0"/>
                <a:ea typeface="Arial" panose="020B0604020202020204" pitchFamily="34" charset="0"/>
              </a:rPr>
              <a:t>estadiaje</a:t>
            </a:r>
            <a:r>
              <a:rPr lang="es-ES" sz="2000" dirty="0">
                <a:effectLst/>
                <a:latin typeface="Times New Roman" panose="02020603050405020304" pitchFamily="18" charset="0"/>
                <a:ea typeface="Arial" panose="020B0604020202020204" pitchFamily="34" charset="0"/>
              </a:rPr>
              <a:t>, </a:t>
            </a:r>
            <a:r>
              <a:rPr lang="es-ES" sz="2000" b="1" dirty="0">
                <a:effectLst/>
                <a:latin typeface="Times New Roman" panose="02020603050405020304" pitchFamily="18" charset="0"/>
                <a:ea typeface="Arial" panose="020B0604020202020204" pitchFamily="34" charset="0"/>
              </a:rPr>
              <a:t>evaluación de respuesta </a:t>
            </a:r>
            <a:r>
              <a:rPr lang="es-ES" sz="2000" dirty="0">
                <a:effectLst/>
                <a:latin typeface="Times New Roman" panose="02020603050405020304" pitchFamily="18" charset="0"/>
                <a:ea typeface="Arial" panose="020B0604020202020204" pitchFamily="34" charset="0"/>
              </a:rPr>
              <a:t>al tratamiento y además sirve como una </a:t>
            </a:r>
            <a:r>
              <a:rPr lang="es-ES" sz="2000" b="1" dirty="0">
                <a:effectLst/>
                <a:latin typeface="Times New Roman" panose="02020603050405020304" pitchFamily="18" charset="0"/>
                <a:ea typeface="Arial" panose="020B0604020202020204" pitchFamily="34" charset="0"/>
              </a:rPr>
              <a:t>herramienta </a:t>
            </a:r>
            <a:r>
              <a:rPr lang="es-ES" sz="2000" b="1" dirty="0" err="1">
                <a:effectLst/>
                <a:latin typeface="Times New Roman" panose="02020603050405020304" pitchFamily="18" charset="0"/>
                <a:ea typeface="Arial" panose="020B0604020202020204" pitchFamily="34" charset="0"/>
              </a:rPr>
              <a:t>pronóstica</a:t>
            </a:r>
            <a:r>
              <a:rPr lang="es-ES" sz="2000" b="1" dirty="0">
                <a:effectLst/>
                <a:latin typeface="Times New Roman" panose="02020603050405020304" pitchFamily="18" charset="0"/>
                <a:ea typeface="Arial" panose="020B0604020202020204" pitchFamily="34" charset="0"/>
              </a:rPr>
              <a:t> </a:t>
            </a:r>
            <a:r>
              <a:rPr lang="es-ES" sz="2000" dirty="0">
                <a:effectLst/>
                <a:latin typeface="Times New Roman" panose="02020603050405020304" pitchFamily="18" charset="0"/>
                <a:ea typeface="Arial" panose="020B0604020202020204" pitchFamily="34" charset="0"/>
              </a:rPr>
              <a:t>de sobrevida global útil tras realización de PET-CT interino o al final del tratamiento de primera línea en pacientes con LCTP-NE.</a:t>
            </a:r>
            <a:endParaRPr lang="es-CO" sz="2000" dirty="0">
              <a:effectLst/>
              <a:latin typeface="Times New Roman" panose="02020603050405020304" pitchFamily="18" charset="0"/>
              <a:ea typeface="Arial" panose="020B0604020202020204" pitchFamily="34" charset="0"/>
            </a:endParaRPr>
          </a:p>
          <a:p>
            <a:pPr marL="342900" lvl="0" indent="-342900">
              <a:lnSpc>
                <a:spcPct val="200000"/>
              </a:lnSpc>
              <a:buFont typeface="Arial" panose="020B0604020202020204" pitchFamily="34" charset="0"/>
              <a:buChar char="•"/>
            </a:pPr>
            <a:r>
              <a:rPr lang="es-ES" sz="2000" dirty="0">
                <a:effectLst/>
                <a:latin typeface="Times New Roman" panose="02020603050405020304" pitchFamily="18" charset="0"/>
                <a:ea typeface="Arial" panose="020B0604020202020204" pitchFamily="34" charset="0"/>
              </a:rPr>
              <a:t>Es un método </a:t>
            </a:r>
            <a:r>
              <a:rPr lang="es-ES" sz="2000" b="1" dirty="0">
                <a:effectLst/>
                <a:latin typeface="Times New Roman" panose="02020603050405020304" pitchFamily="18" charset="0"/>
                <a:ea typeface="Arial" panose="020B0604020202020204" pitchFamily="34" charset="0"/>
              </a:rPr>
              <a:t>más sensible </a:t>
            </a:r>
            <a:r>
              <a:rPr lang="es-ES" sz="2000" dirty="0">
                <a:effectLst/>
                <a:latin typeface="Times New Roman" panose="02020603050405020304" pitchFamily="18" charset="0"/>
                <a:ea typeface="Arial" panose="020B0604020202020204" pitchFamily="34" charset="0"/>
              </a:rPr>
              <a:t>que la TAC para evaluar enfermedad nodal y extra nodal.</a:t>
            </a:r>
            <a:endParaRPr lang="es-CO" sz="2000" dirty="0">
              <a:effectLst/>
              <a:latin typeface="Times New Roman" panose="02020603050405020304" pitchFamily="18" charset="0"/>
              <a:ea typeface="Arial" panose="020B0604020202020204" pitchFamily="34" charset="0"/>
            </a:endParaRPr>
          </a:p>
          <a:p>
            <a:pPr marL="342900" lvl="0" indent="-342900">
              <a:lnSpc>
                <a:spcPct val="200000"/>
              </a:lnSpc>
              <a:buFont typeface="Arial" panose="020B0604020202020204" pitchFamily="34" charset="0"/>
              <a:buChar char="•"/>
            </a:pPr>
            <a:r>
              <a:rPr lang="es-ES" sz="2000" dirty="0">
                <a:effectLst/>
                <a:latin typeface="Times New Roman" panose="02020603050405020304" pitchFamily="18" charset="0"/>
                <a:ea typeface="Arial" panose="020B0604020202020204" pitchFamily="34" charset="0"/>
              </a:rPr>
              <a:t>El </a:t>
            </a:r>
            <a:r>
              <a:rPr lang="es-ES" sz="2000" b="1" dirty="0">
                <a:effectLst/>
                <a:latin typeface="Times New Roman" panose="02020603050405020304" pitchFamily="18" charset="0"/>
                <a:ea typeface="Arial" panose="020B0604020202020204" pitchFamily="34" charset="0"/>
              </a:rPr>
              <a:t>VMT y el i5PS </a:t>
            </a:r>
            <a:r>
              <a:rPr lang="es-ES" sz="2000" dirty="0">
                <a:effectLst/>
                <a:latin typeface="Times New Roman" panose="02020603050405020304" pitchFamily="18" charset="0"/>
                <a:ea typeface="Arial" panose="020B0604020202020204" pitchFamily="34" charset="0"/>
              </a:rPr>
              <a:t>son herramientas novedosas que cada vez están teniendo mayor relevancia para valorar la respuesta y pronóstico en pacientes con LCTP-NE.</a:t>
            </a:r>
            <a:endParaRPr lang="es-CO" sz="2000" dirty="0">
              <a:effectLst/>
              <a:latin typeface="Times New Roman" panose="02020603050405020304" pitchFamily="18" charset="0"/>
              <a:ea typeface="Arial" panose="020B0604020202020204" pitchFamily="34" charset="0"/>
            </a:endParaRPr>
          </a:p>
        </p:txBody>
      </p:sp>
    </p:spTree>
    <p:extLst>
      <p:ext uri="{BB962C8B-B14F-4D97-AF65-F5344CB8AC3E}">
        <p14:creationId xmlns:p14="http://schemas.microsoft.com/office/powerpoint/2010/main" val="58150672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8575">
          <a:solidFill>
            <a:schemeClr val="bg1"/>
          </a:solidFill>
          <a:round/>
          <a:headEnd/>
          <a:tailEnd/>
        </a:ln>
        <a:extLst>
          <a:ext uri="{909E8E84-426E-40DD-AFC4-6F175D3DCCD1}">
            <a14:hiddenFill xmlns:a14="http://schemas.microsoft.com/office/drawing/2010/main">
              <a:noFill/>
            </a14:hiddenFill>
          </a:ext>
        </a:extLst>
      </a:spPr>
      <a:bodyPr/>
      <a:lstStyle>
        <a:defPPr algn="l">
          <a:defRPr>
            <a:solidFill>
              <a:schemeClr val="bg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909</TotalTime>
  <Words>2908</Words>
  <Application>Microsoft Macintosh PowerPoint</Application>
  <PresentationFormat>Panorámica</PresentationFormat>
  <Paragraphs>316</Paragraphs>
  <Slides>50</Slides>
  <Notes>6</Notes>
  <HiddenSlides>0</HiddenSlides>
  <MMClips>0</MMClips>
  <ScaleCrop>false</ScaleCrop>
  <HeadingPairs>
    <vt:vector size="6" baseType="variant">
      <vt:variant>
        <vt:lpstr>Fuentes usadas</vt:lpstr>
      </vt:variant>
      <vt:variant>
        <vt:i4>13</vt:i4>
      </vt:variant>
      <vt:variant>
        <vt:lpstr>Tema</vt:lpstr>
      </vt:variant>
      <vt:variant>
        <vt:i4>2</vt:i4>
      </vt:variant>
      <vt:variant>
        <vt:lpstr>Títulos de diapositiva</vt:lpstr>
      </vt:variant>
      <vt:variant>
        <vt:i4>50</vt:i4>
      </vt:variant>
    </vt:vector>
  </HeadingPairs>
  <TitlesOfParts>
    <vt:vector size="65" baseType="lpstr">
      <vt:lpstr>Microsoft YaHei UI Light</vt:lpstr>
      <vt:lpstr>Amasis MT Pro Black</vt:lpstr>
      <vt:lpstr>Arial</vt:lpstr>
      <vt:lpstr>Arial Rounded MT Bold</vt:lpstr>
      <vt:lpstr>Calibri</vt:lpstr>
      <vt:lpstr>Calibri Light</vt:lpstr>
      <vt:lpstr>Eras Demi ITC</vt:lpstr>
      <vt:lpstr>Symbol</vt:lpstr>
      <vt:lpstr>system-ui</vt:lpstr>
      <vt:lpstr>Times New Roman</vt:lpstr>
      <vt:lpstr>TimesNewRomanPS</vt:lpstr>
      <vt:lpstr>TimesNewRomanPSMT</vt:lpstr>
      <vt:lpstr>Wingdings</vt:lpstr>
      <vt:lpstr>Tema de Office</vt:lpstr>
      <vt:lpstr>2017_HTAA_Diabetes</vt:lpstr>
      <vt:lpstr>CONSENSO PTCL NOS GELL</vt:lpstr>
      <vt:lpstr>Linfomas de células T Periféricos no especificados</vt:lpstr>
      <vt:lpstr>Presentación de PowerPoint</vt:lpstr>
      <vt:lpstr>Presentación de PowerPoint</vt:lpstr>
      <vt:lpstr>Presentación de PowerPoint</vt:lpstr>
      <vt:lpstr>Linfomas de células T Periféricos no especificados</vt:lpstr>
      <vt:lpstr>Linfomas de células T Periféricos no especificados</vt:lpstr>
      <vt:lpstr>Linfomas de células T Periféricos no especificados</vt:lpstr>
      <vt:lpstr>Linfomas de células T Periféricos no especificados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ECHELON-2: PFS by BICR in ITT Population </vt:lpstr>
      <vt:lpstr>Presentación de PowerPoint</vt:lpstr>
      <vt:lpstr>ECHELON-2: OS in ITT Population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de la ponencia</dc:title>
  <dc:creator>KIM</dc:creator>
  <cp:lastModifiedBy>Henry Idrobo Quintero</cp:lastModifiedBy>
  <cp:revision>44</cp:revision>
  <dcterms:created xsi:type="dcterms:W3CDTF">2022-02-12T19:38:16Z</dcterms:created>
  <dcterms:modified xsi:type="dcterms:W3CDTF">2023-08-25T13:08:21Z</dcterms:modified>
</cp:coreProperties>
</file>